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E5D85_4BC2401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4"/>
  </p:sldMasterIdLst>
  <p:notesMasterIdLst>
    <p:notesMasterId r:id="rId21"/>
  </p:notesMasterIdLst>
  <p:sldIdLst>
    <p:sldId id="2147376603" r:id="rId5"/>
    <p:sldId id="2147376542" r:id="rId6"/>
    <p:sldId id="2147475334" r:id="rId7"/>
    <p:sldId id="2147376619" r:id="rId8"/>
    <p:sldId id="2147376521" r:id="rId9"/>
    <p:sldId id="2147376548" r:id="rId10"/>
    <p:sldId id="2147376497" r:id="rId11"/>
    <p:sldId id="2147376517" r:id="rId12"/>
    <p:sldId id="2147376608" r:id="rId13"/>
    <p:sldId id="2147376549" r:id="rId14"/>
    <p:sldId id="2147475339" r:id="rId15"/>
    <p:sldId id="2147376605" r:id="rId16"/>
    <p:sldId id="2147376600" r:id="rId17"/>
    <p:sldId id="2147376543" r:id="rId18"/>
    <p:sldId id="2147475340" r:id="rId19"/>
    <p:sldId id="2147475342" r:id="rId20"/>
  </p:sldIdLst>
  <p:sldSz cx="12192000" cy="6858000"/>
  <p:notesSz cx="12192000" cy="68580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25004-CC01-CADB-36E0-A19C9C43131E}" name="Sarina Singh" initials="" userId="S::ssingh@facs.org::24491ef3-1bff-404f-8634-7ee47f877857" providerId="AD"/>
  <p188:author id="{12928305-05F6-C734-B9D0-5921468C02D8}" name="Sarah Valek" initials="SV" userId="S::svalek@facs.org::c3203934-2ae4-4026-a234-fe4fcbcde6ac" providerId="AD"/>
  <p188:author id="{5F001F09-1D2D-FBFF-DF15-339486AD3D43}" name="Jamie Shiembob" initials="JS" userId="S::jshiembob@brunswickgroup.com::e59bc137-7665-47b0-9b43-abcbc84ad7b7" providerId="AD"/>
  <p188:author id="{EA8B620C-CC97-F2BF-7F24-25256DE46B41}" name="Brunswick Group" initials="BG" userId="Brunswick Group" providerId="None"/>
  <p188:author id="{C02AC20D-FAEB-90BA-63AC-C6691C7280EA}" name="Charles Cote" initials="CC" userId="S::ccote@brunswickgroup.com::a54cf87a-a912-42d2-89da-0857bbf17eab" providerId="AD"/>
  <p188:author id="{C8799110-B305-8ECE-54E1-CE3446D48444}" name="Brian Edwards" initials="BE" userId="S::bedwards@facs.org::6a82f024-f5d0-4a57-8cb4-4b0813082b9f" providerId="AD"/>
  <p188:author id="{2ED63917-9E88-AE51-54C3-CC640866350F}" name="Drew Park" initials="DP" userId="S::dpark@brunswickgroup.com::4fd39712-e164-4fce-94a7-596fa433fca3" providerId="AD"/>
  <p188:author id="{82CAD643-D7B5-BA11-2B4B-036C4D4E425F}" name="Michi Gupta" initials="MG" userId="N2TXnuGiLzJp77GT8hLf5v48WX35aGD4ka437fRBhiA=" providerId="None"/>
  <p188:author id="{799BFE4D-FF0B-2405-A8DC-8E6765D14740}" name="Olivia Kenney" initials="" userId="S::oframekenney@brunswickgroup.com::3888b699-ec7a-4ba8-b073-445bb1088f75" providerId="AD"/>
  <p188:author id="{E01BC058-48FA-32E4-4D90-8DD5206D7D67}" name="Melissa DeBolt" initials="MD" userId="S::mdebolt@brunswickgroup.com::de4b2fdb-7640-4e80-91e5-d26c5845a5e1" providerId="AD"/>
  <p188:author id="{95C1937C-0FF9-1DD9-9E17-3EFBCAF1279B}" name="Lisa Hale" initials="LH" userId="H7ewK+V20dP5hhQDb5BLLQHPcSdc/TLE6E4amgHr41o=" providerId="None"/>
  <p188:author id="{66542084-D39A-1C27-C800-A91B6E19A41B}" name="Valentina Longcroft" initials="VL" userId="oVlz/cAxxBY5SAi+mV1XjjtngfYhezrY+y//RddlrUU=" providerId="None"/>
  <p188:author id="{B7D70389-8D3C-961F-F7B2-5EBC95187458}" name="Karen Pollitt" initials="KP" userId="S::kpollitt@facs.org::863a0bb7-8c2e-4353-b203-b55c43a7b1d7" providerId="AD"/>
  <p188:author id="{F17C6E94-7179-E1D9-C1EC-86DF4324AC38}" name="Brian Edwards" initials="BE" userId="2hOIrn35KkOtwVH9K7cL2owOThgFYzQlzraomTlZVtI=" providerId="None"/>
  <p188:author id="{EE280696-19D8-C07F-1120-9B9C6FA5B7EA}" name="Guadalupe Barragan" initials="GB" userId="S::gbarragan@facs.org::347debe8-3e53-4538-9ea9-9b8fba34f447" providerId="AD"/>
  <p188:author id="{ABEF1096-EA80-2186-A7BE-7F9D4CCD623A}" name="Kataryna Christensen" initials="KC" userId="S::kchristensen@facs.org::ca7937f3-f606-48c5-bad3-e0bc2ad28eb9" providerId="AD"/>
  <p188:author id="{75749396-1D6C-AED0-0C0E-5E1D1AB4FF65}" name="Megan Fulton" initials="MF" userId="veNNDnNZFaTP+O4KhT7GjLRJ9oJH5yNA8uPR+epMKfw=" providerId="None"/>
  <p188:author id="{A7763399-BC87-0A52-0F25-22CDE58854C3}" name="Michi Gupta" initials="MG" userId="S::mgupta@facs.org::ba5e0045-0491-448b-a885-50ee8b5af9eb" providerId="AD"/>
  <p188:author id="{F2BB849F-C3FC-F10E-D1D7-27B40FAD1300}" name="Valentina Longcroft" initials="VL" userId="S::vlongcroft@brunswickgroup.com::3e6001df-71df-4e0d-8a7e-c8bebd8ea4a8" providerId="AD"/>
  <p188:author id="{200EF79F-7F9C-7DD2-667D-068BE718CC0C}" name="Nick Fuchs" initials="NF" userId="S::nfuchs@brunswickgroup.com::7b2db53e-9201-4838-be7d-b494000d5007" providerId="AD"/>
  <p188:author id="{9ECE7DA2-790D-8BEB-CADB-2B6657D69C11}" name="Lora Ewing" initials="LE" userId="467fbd064a99dd58" providerId="Windows Live"/>
  <p188:author id="{E32C2EB3-BC93-B1E0-6176-DD42CCBCAB6C}" name="Nick Fuchs" initials="NF" userId="DCoAps3O2BVeSVPDO13IIDvPfoxQHPFS0j0Zf252uqY=" providerId="None"/>
  <p188:author id="{0C40CAC5-2CC5-E0D5-8C47-CAEAF107DC3C}" name="Michael Bencur" initials="MB" userId="S::mbencur@facs.org::e9f8fcf5-e46b-4ef6-a912-442228f7e1be" providerId="AD"/>
  <p188:author id="{228FD2C8-0C92-50DE-3F7D-0155DC92E1DE}" name="Olivia Frame Kenney" initials="OK" userId="2cRxtFvE3ncUMUL8a1rt9Zjh6miWQeViOq8i06+EAuU=" providerId="None"/>
  <p188:author id="{889838CB-9F29-1C00-F0B9-49FC310B92EE}" name="Jamie Shiembob" initials="JS" userId="0u0RGpASHNyuC2FWwpjLyKwfFx42XUQX5VcJ5cA4c54=" providerId="None"/>
  <p188:author id="{0FFF8CE8-CD3D-5C88-81B6-467B2ED2EE4D}" name="Bianca Gomez" initials="BG" userId="S::bgomez@facs.org::b26e3af0-a077-4d19-9375-b472de4cf539" providerId="AD"/>
  <p188:author id="{AEBB25EC-0BE4-F705-1781-C1C347159D46}" name="Karen Pollitt" initials="KP" userId="zLwLyzCMGc8tK5L9ETRUdMVseUKCBixWCgxfAQpJZvU=" providerId="None"/>
  <p188:author id="{4CA2BDEC-37EB-6EAB-3A20-D561A95F6E5C}" name="Alex Masi" initials="AM" userId="S::amasi@brunswickgroup.com::ff3247f4-6163-49bc-bfbc-6f8933462f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DeBolt" initials="MD" lastIdx="13" clrIdx="0">
    <p:extLst>
      <p:ext uri="{19B8F6BF-5375-455C-9EA6-DF929625EA0E}">
        <p15:presenceInfo xmlns:p15="http://schemas.microsoft.com/office/powerpoint/2012/main" userId="S::mdebolt@brunswickgroup.com::de4b2fdb-7640-4e80-91e5-d26c5845a5e1" providerId="AD"/>
      </p:ext>
    </p:extLst>
  </p:cmAuthor>
  <p:cmAuthor id="2" name="Elizabeth Martin" initials="EM" lastIdx="1" clrIdx="1">
    <p:extLst>
      <p:ext uri="{19B8F6BF-5375-455C-9EA6-DF929625EA0E}">
        <p15:presenceInfo xmlns:p15="http://schemas.microsoft.com/office/powerpoint/2012/main" userId="S::elmartin@brunswickgroup.com::b016a2cb-69ab-4600-9bab-b337c30741aa" providerId="AD"/>
      </p:ext>
    </p:extLst>
  </p:cmAuthor>
  <p:cmAuthor id="3" name="Drew Park" initials="DP" lastIdx="8" clrIdx="2">
    <p:extLst>
      <p:ext uri="{19B8F6BF-5375-455C-9EA6-DF929625EA0E}">
        <p15:presenceInfo xmlns:p15="http://schemas.microsoft.com/office/powerpoint/2012/main" userId="S::dpark@brunswickgroup.com::4fd39712-e164-4fce-94a7-596fa433fca3" providerId="AD"/>
      </p:ext>
    </p:extLst>
  </p:cmAuthor>
  <p:cmAuthor id="4" name="Jamie Shiembob" initials="JS" lastIdx="5" clrIdx="3">
    <p:extLst>
      <p:ext uri="{19B8F6BF-5375-455C-9EA6-DF929625EA0E}">
        <p15:presenceInfo xmlns:p15="http://schemas.microsoft.com/office/powerpoint/2012/main" userId="S::jshiembob@brunswickgroup.com::e59bc137-7665-47b0-9b43-abcbc84ad7b7" providerId="AD"/>
      </p:ext>
    </p:extLst>
  </p:cmAuthor>
  <p:cmAuthor id="5" name="Alex Masi" initials="AM" lastIdx="3" clrIdx="4">
    <p:extLst>
      <p:ext uri="{19B8F6BF-5375-455C-9EA6-DF929625EA0E}">
        <p15:presenceInfo xmlns:p15="http://schemas.microsoft.com/office/powerpoint/2012/main" userId="S::amasi@brunswickgroup.com::ff3247f4-6163-49bc-bfbc-6f8933462f15" providerId="AD"/>
      </p:ext>
    </p:extLst>
  </p:cmAuthor>
  <p:cmAuthor id="6" name="Nina Siwik" initials="NS" lastIdx="4" clrIdx="5">
    <p:extLst>
      <p:ext uri="{19B8F6BF-5375-455C-9EA6-DF929625EA0E}">
        <p15:presenceInfo xmlns:p15="http://schemas.microsoft.com/office/powerpoint/2012/main" userId="S::nsiwik@brunswickgroup.com::ed0e918f-3e72-4355-8999-137fb1573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F00"/>
    <a:srgbClr val="0F2243"/>
    <a:srgbClr val="F4543C"/>
    <a:srgbClr val="0F2145"/>
    <a:srgbClr val="737E91"/>
    <a:srgbClr val="F2F2F2"/>
    <a:srgbClr val="202022"/>
    <a:srgbClr val="FF40FF"/>
    <a:srgbClr val="EBEBEB"/>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37434-065D-4F01-9BA9-B17113EEF1E6}" v="31" dt="2024-11-14T18:04:40.6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5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Gomez" userId="b26e3af0-a077-4d19-9375-b472de4cf539" providerId="ADAL" clId="{30A37434-065D-4F01-9BA9-B17113EEF1E6}"/>
    <pc:docChg chg="modSld">
      <pc:chgData name="Bianca Gomez" userId="b26e3af0-a077-4d19-9375-b472de4cf539" providerId="ADAL" clId="{30A37434-065D-4F01-9BA9-B17113EEF1E6}" dt="2024-11-14T18:04:40.614" v="30"/>
      <pc:docMkLst>
        <pc:docMk/>
      </pc:docMkLst>
      <pc:sldChg chg="modAnim">
        <pc:chgData name="Bianca Gomez" userId="b26e3af0-a077-4d19-9375-b472de4cf539" providerId="ADAL" clId="{30A37434-065D-4F01-9BA9-B17113EEF1E6}" dt="2024-11-14T18:04:32.830" v="15"/>
        <pc:sldMkLst>
          <pc:docMk/>
          <pc:sldMk cId="2173659448" sldId="2147376549"/>
        </pc:sldMkLst>
      </pc:sldChg>
      <pc:sldChg chg="modAnim">
        <pc:chgData name="Bianca Gomez" userId="b26e3af0-a077-4d19-9375-b472de4cf539" providerId="ADAL" clId="{30A37434-065D-4F01-9BA9-B17113EEF1E6}" dt="2024-11-14T18:04:40.614" v="30"/>
        <pc:sldMkLst>
          <pc:docMk/>
          <pc:sldMk cId="715639599" sldId="2147376605"/>
        </pc:sldMkLst>
      </pc:sldChg>
      <pc:sldChg chg="modAnim">
        <pc:chgData name="Bianca Gomez" userId="b26e3af0-a077-4d19-9375-b472de4cf539" providerId="ADAL" clId="{30A37434-065D-4F01-9BA9-B17113EEF1E6}" dt="2024-11-14T18:04:24.920" v="2"/>
        <pc:sldMkLst>
          <pc:docMk/>
          <pc:sldMk cId="89868402" sldId="2147376619"/>
        </pc:sldMkLst>
      </pc:sldChg>
    </pc:docChg>
  </pc:docChgLst>
</pc:chgInfo>
</file>

<file path=ppt/comments/modernComment_7FFE5D85_4BC2401F.xml><?xml version="1.0" encoding="utf-8"?>
<p188:cmLst xmlns:a="http://schemas.openxmlformats.org/drawingml/2006/main" xmlns:r="http://schemas.openxmlformats.org/officeDocument/2006/relationships" xmlns:p188="http://schemas.microsoft.com/office/powerpoint/2018/8/main">
  <p188:cm id="{161923C2-E3F2-4A0E-94FF-C89B9CDFC832}" authorId="{0C40CAC5-2CC5-E0D5-8C47-CAEAF107DC3C}" status="resolved" created="2024-06-18T18:52:36.603" complete="100000">
    <ac:txMkLst xmlns:ac="http://schemas.microsoft.com/office/drawing/2013/main/command">
      <pc:docMk xmlns:pc="http://schemas.microsoft.com/office/powerpoint/2013/main/command"/>
      <pc:sldMk xmlns:pc="http://schemas.microsoft.com/office/powerpoint/2013/main/command" cId="1271021599" sldId="2147376517"/>
      <ac:spMk id="11" creationId="{92CACD21-CCF6-AA21-DB42-B7A2046D3494}"/>
      <ac:txMk cp="9">
        <ac:context len="42" hash="1564011225"/>
      </ac:txMk>
    </ac:txMkLst>
    <p188:pos x="1141759" y="313005"/>
    <p188:replyLst>
      <p188:reply id="{9397F2CA-7830-4942-B02E-AAF0A94D699D}" authorId="{ABEF1096-EA80-2186-A7BE-7F9D4CCD623A}" created="2024-06-21T13:11:52.131">
        <p188:txBody>
          <a:bodyPr/>
          <a:lstStyle/>
          <a:p>
            <a:r>
              <a:rPr lang="en-US"/>
              <a:t>Agree - edited
</a:t>
            </a:r>
          </a:p>
        </p188:txBody>
      </p188:reply>
    </p188:replyLst>
    <p188:txBody>
      <a:bodyPr/>
      <a:lstStyle/>
      <a:p>
        <a:r>
          <a:rPr lang="en-US"/>
          <a:t>I think we should change this to "Decreased risk" because saying "prevents" sounds like we're guaranteeing that delirium will not happen, when really the program aims to prevent postop delirium.</a:t>
        </a:r>
      </a:p>
    </p188:txBody>
    <p188:extLst>
      <p:ext xmlns:p="http://schemas.openxmlformats.org/presentationml/2006/main" uri="{57CB4572-C831-44C2-8A1C-0ADB6CCDFE69}">
        <p223:reactions xmlns:p223="http://schemas.microsoft.com/office/powerpoint/2022/03/main">
          <p223:rxn type="👍">
            <p223:instance time="2024-06-24T15:07:32.951" authorId="{F17C6E94-7179-E1D9-C1EC-86DF4324AC38}"/>
          </p223:rxn>
        </p223:reactions>
      </p:ext>
    </p188:extLst>
  </p188:cm>
  <p188:cm id="{EFFA4908-1C08-4B19-8B7F-7B5C34DF3BAD}" authorId="{0C40CAC5-2CC5-E0D5-8C47-CAEAF107DC3C}" status="resolved" created="2024-06-18T18:55:54.009" complete="100000">
    <ac:txMkLst xmlns:ac="http://schemas.microsoft.com/office/drawing/2013/main/command">
      <pc:docMk xmlns:pc="http://schemas.microsoft.com/office/powerpoint/2013/main/command"/>
      <pc:sldMk xmlns:pc="http://schemas.microsoft.com/office/powerpoint/2013/main/command" cId="1271021599" sldId="2147376517"/>
      <ac:spMk id="16" creationId="{74F896EC-2768-8DF5-632F-A04A1648848C}"/>
      <ac:txMk cp="331" len="182">
        <ac:context len="514" hash="3608561105"/>
      </ac:txMk>
    </ac:txMkLst>
    <p188:pos x="2465735" y="2337894"/>
    <p188:replyLst>
      <p188:reply id="{7BF257AC-838F-4EB7-8D56-F143DCDFA4DD}" authorId="{ABEF1096-EA80-2186-A7BE-7F9D4CCD623A}" created="2024-06-21T20:26:24.727">
        <p188:txBody>
          <a:bodyPr/>
          <a:lstStyle/>
          <a:p>
            <a:r>
              <a:rPr lang="en-US"/>
              <a:t>Maybe "Delirium prevention should be a priority for your GSV care team. Taking action to recognize, treat, and prevent delirium will lead to cost savings for hospitals.</a:t>
            </a:r>
          </a:p>
        </p188:txBody>
      </p188:reply>
    </p188:replyLst>
    <p188:txBody>
      <a:bodyPr/>
      <a:lstStyle/>
      <a:p>
        <a:r>
          <a:rPr lang="en-US"/>
          <a:t>Not sure I like how this worded.</a:t>
        </a:r>
      </a:p>
    </p188:txBody>
  </p188:cm>
  <p188:cm id="{7E64FB83-58C1-4BD7-AABB-2957CD31CDC0}" authorId="{ABEF1096-EA80-2186-A7BE-7F9D4CCD623A}" status="resolved" created="2024-06-21T13:13:08.772" complete="100000">
    <ac:txMkLst xmlns:ac="http://schemas.microsoft.com/office/drawing/2013/main/command">
      <pc:docMk xmlns:pc="http://schemas.microsoft.com/office/powerpoint/2013/main/command"/>
      <pc:sldMk xmlns:pc="http://schemas.microsoft.com/office/powerpoint/2013/main/command" cId="1271021599" sldId="2147376517"/>
      <ac:spMk id="9" creationId="{F53814B6-668D-1392-4C46-F88FCD0FBF55}"/>
      <ac:txMk cp="310">
        <ac:context len="478" hash="3370859993"/>
      </ac:txMk>
    </ac:txMkLst>
    <p188:pos x="2075858" y="2341581"/>
    <p188:txBody>
      <a:bodyPr/>
      <a:lstStyle/>
      <a:p>
        <a:r>
          <a:rPr lang="en-US"/>
          <a:t>What is "nurse-led rounding teams" replaced with "GSV hospitals have a multidisciplinary team to address the unique needs of older adults, focusing on reducing patient stays and providing comprehensive, coordinated care for complex cases to optimize outcomes and minimize risks.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B08B2-7ADD-4E07-AB98-3667F71F41B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32BBFC1-2C16-4688-8261-D5158E89698C}">
      <dgm:prSet phldrT="[Text]"/>
      <dgm:spPr>
        <a:solidFill>
          <a:schemeClr val="accent5">
            <a:lumMod val="60000"/>
            <a:lumOff val="40000"/>
          </a:schemeClr>
        </a:solidFill>
      </dgm:spPr>
      <dgm:t>
        <a:bodyPr/>
        <a:lstStyle/>
        <a:p>
          <a:r>
            <a:rPr lang="en-US" b="1" u="sng">
              <a:solidFill>
                <a:schemeClr val="bg1"/>
              </a:solidFill>
            </a:rPr>
            <a:t>New GSV Level*</a:t>
          </a:r>
          <a:endParaRPr lang="en-US">
            <a:solidFill>
              <a:schemeClr val="bg1"/>
            </a:solidFill>
          </a:endParaRPr>
        </a:p>
      </dgm:t>
    </dgm:pt>
    <dgm:pt modelId="{87469109-90E5-461D-9309-99DC0DD88369}" type="parTrans" cxnId="{049A04A8-3FDE-485B-9422-1823ECD46985}">
      <dgm:prSet/>
      <dgm:spPr/>
      <dgm:t>
        <a:bodyPr/>
        <a:lstStyle/>
        <a:p>
          <a:endParaRPr lang="en-US"/>
        </a:p>
      </dgm:t>
    </dgm:pt>
    <dgm:pt modelId="{884ADB7A-75F4-4FED-8821-1327481D525C}" type="sibTrans" cxnId="{049A04A8-3FDE-485B-9422-1823ECD46985}">
      <dgm:prSet/>
      <dgm:spPr/>
      <dgm:t>
        <a:bodyPr/>
        <a:lstStyle/>
        <a:p>
          <a:endParaRPr lang="en-US"/>
        </a:p>
      </dgm:t>
    </dgm:pt>
    <dgm:pt modelId="{EC956BF7-4B3F-4B6A-8A29-B138438D5875}">
      <dgm:prSet phldrT="[Text]"/>
      <dgm:spPr>
        <a:solidFill>
          <a:schemeClr val="accent5">
            <a:lumMod val="60000"/>
            <a:lumOff val="40000"/>
          </a:schemeClr>
        </a:solidFill>
      </dgm:spPr>
      <dgm:t>
        <a:bodyPr/>
        <a:lstStyle/>
        <a:p>
          <a:r>
            <a:rPr lang="en-US">
              <a:solidFill>
                <a:schemeClr val="bg1"/>
              </a:solidFill>
            </a:rPr>
            <a:t>6 Standards</a:t>
          </a:r>
        </a:p>
      </dgm:t>
    </dgm:pt>
    <dgm:pt modelId="{D930B989-2410-45A3-B555-D249334367AC}" type="parTrans" cxnId="{09EDF9A9-2729-4BB9-9539-CC8DD936CB23}">
      <dgm:prSet/>
      <dgm:spPr/>
      <dgm:t>
        <a:bodyPr/>
        <a:lstStyle/>
        <a:p>
          <a:endParaRPr lang="en-US"/>
        </a:p>
      </dgm:t>
    </dgm:pt>
    <dgm:pt modelId="{85877484-D3CF-4770-BA92-D0328A328227}" type="sibTrans" cxnId="{09EDF9A9-2729-4BB9-9539-CC8DD936CB23}">
      <dgm:prSet/>
      <dgm:spPr/>
      <dgm:t>
        <a:bodyPr/>
        <a:lstStyle/>
        <a:p>
          <a:endParaRPr lang="en-US"/>
        </a:p>
      </dgm:t>
    </dgm:pt>
    <dgm:pt modelId="{38D985CF-16CD-4E70-889E-8FFDE094365C}">
      <dgm:prSet phldrT="[Text]"/>
      <dgm:spPr>
        <a:solidFill>
          <a:schemeClr val="accent5">
            <a:lumMod val="60000"/>
            <a:lumOff val="40000"/>
          </a:schemeClr>
        </a:solidFill>
      </dgm:spPr>
      <dgm:t>
        <a:bodyPr/>
        <a:lstStyle/>
        <a:p>
          <a:r>
            <a:rPr lang="en-US" b="1" u="sng">
              <a:solidFill>
                <a:schemeClr val="bg1"/>
              </a:solidFill>
            </a:rPr>
            <a:t>Level 2 – Focused Excellence</a:t>
          </a:r>
          <a:endParaRPr lang="en-US">
            <a:solidFill>
              <a:schemeClr val="bg1"/>
            </a:solidFill>
          </a:endParaRPr>
        </a:p>
      </dgm:t>
    </dgm:pt>
    <dgm:pt modelId="{1171E997-5695-4C3B-87F9-687BEEB39388}" type="parTrans" cxnId="{AAD20AE2-8AE1-4796-8C53-B04978AF17EF}">
      <dgm:prSet/>
      <dgm:spPr/>
      <dgm:t>
        <a:bodyPr/>
        <a:lstStyle/>
        <a:p>
          <a:endParaRPr lang="en-US"/>
        </a:p>
      </dgm:t>
    </dgm:pt>
    <dgm:pt modelId="{B6CEDBE8-ECC0-4B61-B919-FC923CECE213}" type="sibTrans" cxnId="{AAD20AE2-8AE1-4796-8C53-B04978AF17EF}">
      <dgm:prSet/>
      <dgm:spPr/>
      <dgm:t>
        <a:bodyPr/>
        <a:lstStyle/>
        <a:p>
          <a:endParaRPr lang="en-US"/>
        </a:p>
      </dgm:t>
    </dgm:pt>
    <dgm:pt modelId="{4EA2459E-BE14-4E64-A1AB-5A8B4614D5FE}">
      <dgm:prSet phldrT="[Text]"/>
      <dgm:spPr>
        <a:solidFill>
          <a:schemeClr val="accent5">
            <a:lumMod val="60000"/>
            <a:lumOff val="40000"/>
          </a:schemeClr>
        </a:solidFill>
      </dgm:spPr>
      <dgm:t>
        <a:bodyPr/>
        <a:lstStyle/>
        <a:p>
          <a:r>
            <a:rPr lang="en-US">
              <a:solidFill>
                <a:schemeClr val="bg1"/>
              </a:solidFill>
              <a:latin typeface="Segoe UI"/>
              <a:cs typeface="Segoe UI"/>
            </a:rPr>
            <a:t>30 GSV Program standards in one or more surgical specialties</a:t>
          </a:r>
          <a:endParaRPr lang="en-US">
            <a:solidFill>
              <a:schemeClr val="bg1"/>
            </a:solidFill>
          </a:endParaRPr>
        </a:p>
      </dgm:t>
    </dgm:pt>
    <dgm:pt modelId="{117DED6F-0CAD-486F-A3E5-30CDEA6C3A8B}" type="parTrans" cxnId="{47B267F4-170A-4BED-BF8F-EE53AD6BE3A1}">
      <dgm:prSet/>
      <dgm:spPr/>
      <dgm:t>
        <a:bodyPr/>
        <a:lstStyle/>
        <a:p>
          <a:endParaRPr lang="en-US"/>
        </a:p>
      </dgm:t>
    </dgm:pt>
    <dgm:pt modelId="{0722409E-E443-4A4F-9505-D8A2FFB43CCB}" type="sibTrans" cxnId="{47B267F4-170A-4BED-BF8F-EE53AD6BE3A1}">
      <dgm:prSet/>
      <dgm:spPr/>
      <dgm:t>
        <a:bodyPr/>
        <a:lstStyle/>
        <a:p>
          <a:endParaRPr lang="en-US"/>
        </a:p>
      </dgm:t>
    </dgm:pt>
    <dgm:pt modelId="{BEA769DE-E0A1-4527-B901-FEE049A551B1}">
      <dgm:prSet phldrT="[Text]"/>
      <dgm:spPr>
        <a:solidFill>
          <a:schemeClr val="accent5">
            <a:lumMod val="60000"/>
            <a:lumOff val="40000"/>
          </a:schemeClr>
        </a:solidFill>
      </dgm:spPr>
      <dgm:t>
        <a:bodyPr/>
        <a:lstStyle/>
        <a:p>
          <a:r>
            <a:rPr lang="en-US" b="1" u="sng">
              <a:solidFill>
                <a:schemeClr val="bg1"/>
              </a:solidFill>
            </a:rPr>
            <a:t>Level 1 – Comprehensive Excellence</a:t>
          </a:r>
          <a:endParaRPr lang="en-US">
            <a:solidFill>
              <a:schemeClr val="bg1"/>
            </a:solidFill>
          </a:endParaRPr>
        </a:p>
      </dgm:t>
    </dgm:pt>
    <dgm:pt modelId="{530EFBDA-0EF3-4F8E-B833-9DB48BD1A184}" type="parTrans" cxnId="{CDE00845-71EA-4D84-8423-B3B8230BC554}">
      <dgm:prSet/>
      <dgm:spPr/>
      <dgm:t>
        <a:bodyPr/>
        <a:lstStyle/>
        <a:p>
          <a:endParaRPr lang="en-US"/>
        </a:p>
      </dgm:t>
    </dgm:pt>
    <dgm:pt modelId="{055809F4-8BBC-4E18-933E-39CC03D98161}" type="sibTrans" cxnId="{CDE00845-71EA-4D84-8423-B3B8230BC554}">
      <dgm:prSet/>
      <dgm:spPr/>
      <dgm:t>
        <a:bodyPr/>
        <a:lstStyle/>
        <a:p>
          <a:endParaRPr lang="en-US"/>
        </a:p>
      </dgm:t>
    </dgm:pt>
    <dgm:pt modelId="{5B757168-BC38-4E37-AEDD-59E37BADA8E0}">
      <dgm:prSet phldrT="[Text]"/>
      <dgm:spPr>
        <a:solidFill>
          <a:schemeClr val="accent5">
            <a:lumMod val="60000"/>
            <a:lumOff val="40000"/>
          </a:schemeClr>
        </a:solidFill>
      </dgm:spPr>
      <dgm:t>
        <a:bodyPr/>
        <a:lstStyle/>
        <a:p>
          <a:r>
            <a:rPr lang="en-US">
              <a:solidFill>
                <a:schemeClr val="bg1"/>
              </a:solidFill>
              <a:latin typeface="Segoe UI"/>
              <a:cs typeface="Segoe UI"/>
            </a:rPr>
            <a:t>30 GSV Program standards in one or more surgical specialties</a:t>
          </a:r>
          <a:endParaRPr lang="en-US">
            <a:solidFill>
              <a:schemeClr val="bg1"/>
            </a:solidFill>
          </a:endParaRPr>
        </a:p>
      </dgm:t>
    </dgm:pt>
    <dgm:pt modelId="{E99C1FFE-EED2-415C-8CA7-92C5233073BD}" type="parTrans" cxnId="{B7DBA294-7C56-4940-90DB-A17FA034B18B}">
      <dgm:prSet/>
      <dgm:spPr/>
      <dgm:t>
        <a:bodyPr/>
        <a:lstStyle/>
        <a:p>
          <a:endParaRPr lang="en-US"/>
        </a:p>
      </dgm:t>
    </dgm:pt>
    <dgm:pt modelId="{0FF0594E-FE6D-4AFD-A7F0-8B0107CC2BFF}" type="sibTrans" cxnId="{B7DBA294-7C56-4940-90DB-A17FA034B18B}">
      <dgm:prSet/>
      <dgm:spPr/>
      <dgm:t>
        <a:bodyPr/>
        <a:lstStyle/>
        <a:p>
          <a:endParaRPr lang="en-US"/>
        </a:p>
      </dgm:t>
    </dgm:pt>
    <dgm:pt modelId="{A130621D-D2A2-48FA-9C9F-628FD32AC96E}">
      <dgm:prSet/>
      <dgm:spPr/>
      <dgm:t>
        <a:bodyPr/>
        <a:lstStyle/>
        <a:p>
          <a:r>
            <a:rPr lang="en-US">
              <a:solidFill>
                <a:schemeClr val="bg1"/>
              </a:solidFill>
            </a:rPr>
            <a:t>Helps attest to new CMS Age Friendly Hospital Measure </a:t>
          </a:r>
        </a:p>
      </dgm:t>
    </dgm:pt>
    <dgm:pt modelId="{6B455887-1A3F-43A2-B067-C5A7352A638A}" type="parTrans" cxnId="{FE294B7A-12C1-420A-BEC3-660B2AE82027}">
      <dgm:prSet/>
      <dgm:spPr/>
      <dgm:t>
        <a:bodyPr/>
        <a:lstStyle/>
        <a:p>
          <a:endParaRPr lang="en-US"/>
        </a:p>
      </dgm:t>
    </dgm:pt>
    <dgm:pt modelId="{1FD1D0DA-B4CA-41BA-81F8-210A9D678C6A}" type="sibTrans" cxnId="{FE294B7A-12C1-420A-BEC3-660B2AE82027}">
      <dgm:prSet/>
      <dgm:spPr/>
      <dgm:t>
        <a:bodyPr/>
        <a:lstStyle/>
        <a:p>
          <a:endParaRPr lang="en-US"/>
        </a:p>
      </dgm:t>
    </dgm:pt>
    <dgm:pt modelId="{34468C47-E55A-43EF-830D-B330A41BB7A9}">
      <dgm:prSet phldrT="[Text]"/>
      <dgm:spPr>
        <a:solidFill>
          <a:schemeClr val="accent5">
            <a:lumMod val="60000"/>
            <a:lumOff val="40000"/>
          </a:schemeClr>
        </a:solidFill>
      </dgm:spPr>
      <dgm:t>
        <a:bodyPr/>
        <a:lstStyle/>
        <a:p>
          <a:r>
            <a:rPr lang="en-US">
              <a:solidFill>
                <a:schemeClr val="bg1"/>
              </a:solidFill>
              <a:latin typeface="Segoe UI"/>
              <a:cs typeface="Segoe UI"/>
            </a:rPr>
            <a:t>Must reach between 25 and 49 percent of the hospital’s total population of eligible surgical patients aged 75 years or older.</a:t>
          </a:r>
          <a:endParaRPr lang="en-US">
            <a:solidFill>
              <a:schemeClr val="bg1"/>
            </a:solidFill>
          </a:endParaRPr>
        </a:p>
      </dgm:t>
    </dgm:pt>
    <dgm:pt modelId="{ACF2937C-04D3-45CA-9F97-709BDCA9EC40}" type="parTrans" cxnId="{3146B570-8B44-4FD4-A2FB-AC30D13F353D}">
      <dgm:prSet/>
      <dgm:spPr/>
      <dgm:t>
        <a:bodyPr/>
        <a:lstStyle/>
        <a:p>
          <a:endParaRPr lang="en-US"/>
        </a:p>
      </dgm:t>
    </dgm:pt>
    <dgm:pt modelId="{DCD8226C-61B9-456B-8731-5CB872BE4B03}" type="sibTrans" cxnId="{3146B570-8B44-4FD4-A2FB-AC30D13F353D}">
      <dgm:prSet/>
      <dgm:spPr/>
      <dgm:t>
        <a:bodyPr/>
        <a:lstStyle/>
        <a:p>
          <a:endParaRPr lang="en-US"/>
        </a:p>
      </dgm:t>
    </dgm:pt>
    <dgm:pt modelId="{6A49FA9D-0F94-4945-A980-D3801761AA52}">
      <dgm:prSet/>
      <dgm:spPr/>
      <dgm:t>
        <a:bodyPr/>
        <a:lstStyle/>
        <a:p>
          <a:r>
            <a:rPr lang="en-US">
              <a:solidFill>
                <a:schemeClr val="bg1"/>
              </a:solidFill>
              <a:latin typeface="Segoe UI"/>
              <a:cs typeface="Segoe UI"/>
            </a:rPr>
            <a:t>Must reach 50 percent or more of the hospital’s total population of eligible surgical patients aged 75 years or older.</a:t>
          </a:r>
          <a:endParaRPr lang="en-US">
            <a:solidFill>
              <a:schemeClr val="bg1"/>
            </a:solidFill>
          </a:endParaRPr>
        </a:p>
      </dgm:t>
    </dgm:pt>
    <dgm:pt modelId="{E16C7A6B-2F2D-43BF-A2F4-DE0DFC6D8111}" type="parTrans" cxnId="{F9B26D5D-FEB2-446E-9ECA-94E541A37523}">
      <dgm:prSet/>
      <dgm:spPr/>
      <dgm:t>
        <a:bodyPr/>
        <a:lstStyle/>
        <a:p>
          <a:endParaRPr lang="en-US"/>
        </a:p>
      </dgm:t>
    </dgm:pt>
    <dgm:pt modelId="{D8B07710-DD9E-43A4-9931-BCEEDB4CDFCE}" type="sibTrans" cxnId="{F9B26D5D-FEB2-446E-9ECA-94E541A37523}">
      <dgm:prSet/>
      <dgm:spPr/>
      <dgm:t>
        <a:bodyPr/>
        <a:lstStyle/>
        <a:p>
          <a:endParaRPr lang="en-US"/>
        </a:p>
      </dgm:t>
    </dgm:pt>
    <dgm:pt modelId="{189F9DB7-E246-474B-9430-D6AF6C3F433E}" type="pres">
      <dgm:prSet presAssocID="{C0EB08B2-7ADD-4E07-AB98-3667F71F41B5}" presName="Name0" presStyleCnt="0">
        <dgm:presLayoutVars>
          <dgm:dir/>
          <dgm:resizeHandles val="exact"/>
        </dgm:presLayoutVars>
      </dgm:prSet>
      <dgm:spPr/>
    </dgm:pt>
    <dgm:pt modelId="{4B335854-9FA0-47CC-8201-CD69062C18E8}" type="pres">
      <dgm:prSet presAssocID="{932BBFC1-2C16-4688-8261-D5158E89698C}" presName="node" presStyleLbl="node1" presStyleIdx="0" presStyleCnt="3">
        <dgm:presLayoutVars>
          <dgm:bulletEnabled val="1"/>
        </dgm:presLayoutVars>
      </dgm:prSet>
      <dgm:spPr>
        <a:solidFill>
          <a:srgbClr val="0F2243"/>
        </a:solidFill>
      </dgm:spPr>
    </dgm:pt>
    <dgm:pt modelId="{492679C4-E4FE-4B7C-A65E-D56F3DD93376}" type="pres">
      <dgm:prSet presAssocID="{884ADB7A-75F4-4FED-8821-1327481D525C}" presName="sibTrans" presStyleCnt="0"/>
      <dgm:spPr/>
    </dgm:pt>
    <dgm:pt modelId="{DBDDF06B-0D62-4642-A64E-D724A1C7F25E}" type="pres">
      <dgm:prSet presAssocID="{38D985CF-16CD-4E70-889E-8FFDE094365C}" presName="node" presStyleLbl="node1" presStyleIdx="1" presStyleCnt="3">
        <dgm:presLayoutVars>
          <dgm:bulletEnabled val="1"/>
        </dgm:presLayoutVars>
      </dgm:prSet>
      <dgm:spPr>
        <a:solidFill>
          <a:srgbClr val="0F2243"/>
        </a:solidFill>
      </dgm:spPr>
    </dgm:pt>
    <dgm:pt modelId="{0ADEF36A-AB27-42A2-9D4A-5B1F9AD01E76}" type="pres">
      <dgm:prSet presAssocID="{B6CEDBE8-ECC0-4B61-B919-FC923CECE213}" presName="sibTrans" presStyleCnt="0"/>
      <dgm:spPr/>
    </dgm:pt>
    <dgm:pt modelId="{58D9630F-1121-4CE0-BDC0-8C0782291C51}" type="pres">
      <dgm:prSet presAssocID="{BEA769DE-E0A1-4527-B901-FEE049A551B1}" presName="node" presStyleLbl="node1" presStyleIdx="2" presStyleCnt="3">
        <dgm:presLayoutVars>
          <dgm:bulletEnabled val="1"/>
        </dgm:presLayoutVars>
      </dgm:prSet>
      <dgm:spPr>
        <a:solidFill>
          <a:srgbClr val="0F2243"/>
        </a:solidFill>
      </dgm:spPr>
    </dgm:pt>
  </dgm:ptLst>
  <dgm:cxnLst>
    <dgm:cxn modelId="{8E02F02B-FDFF-4BE7-8FB0-3819023D75E1}" type="presOf" srcId="{932BBFC1-2C16-4688-8261-D5158E89698C}" destId="{4B335854-9FA0-47CC-8201-CD69062C18E8}" srcOrd="0" destOrd="0" presId="urn:microsoft.com/office/officeart/2005/8/layout/hList6"/>
    <dgm:cxn modelId="{C36D623F-7FE2-4295-80F6-30B88B0939E9}" type="presOf" srcId="{34468C47-E55A-43EF-830D-B330A41BB7A9}" destId="{DBDDF06B-0D62-4642-A64E-D724A1C7F25E}" srcOrd="0" destOrd="2" presId="urn:microsoft.com/office/officeart/2005/8/layout/hList6"/>
    <dgm:cxn modelId="{F9B26D5D-FEB2-446E-9ECA-94E541A37523}" srcId="{BEA769DE-E0A1-4527-B901-FEE049A551B1}" destId="{6A49FA9D-0F94-4945-A980-D3801761AA52}" srcOrd="1" destOrd="0" parTransId="{E16C7A6B-2F2D-43BF-A2F4-DE0DFC6D8111}" sibTransId="{D8B07710-DD9E-43A4-9931-BCEEDB4CDFCE}"/>
    <dgm:cxn modelId="{CDE00845-71EA-4D84-8423-B3B8230BC554}" srcId="{C0EB08B2-7ADD-4E07-AB98-3667F71F41B5}" destId="{BEA769DE-E0A1-4527-B901-FEE049A551B1}" srcOrd="2" destOrd="0" parTransId="{530EFBDA-0EF3-4F8E-B833-9DB48BD1A184}" sibTransId="{055809F4-8BBC-4E18-933E-39CC03D98161}"/>
    <dgm:cxn modelId="{9366C146-A477-4D46-8F23-15D5C7D33679}" type="presOf" srcId="{C0EB08B2-7ADD-4E07-AB98-3667F71F41B5}" destId="{189F9DB7-E246-474B-9430-D6AF6C3F433E}" srcOrd="0" destOrd="0" presId="urn:microsoft.com/office/officeart/2005/8/layout/hList6"/>
    <dgm:cxn modelId="{3146B570-8B44-4FD4-A2FB-AC30D13F353D}" srcId="{38D985CF-16CD-4E70-889E-8FFDE094365C}" destId="{34468C47-E55A-43EF-830D-B330A41BB7A9}" srcOrd="1" destOrd="0" parTransId="{ACF2937C-04D3-45CA-9F97-709BDCA9EC40}" sibTransId="{DCD8226C-61B9-456B-8731-5CB872BE4B03}"/>
    <dgm:cxn modelId="{324D3257-AC4E-4FB0-B88A-D1C45A031345}" type="presOf" srcId="{BEA769DE-E0A1-4527-B901-FEE049A551B1}" destId="{58D9630F-1121-4CE0-BDC0-8C0782291C51}" srcOrd="0" destOrd="0" presId="urn:microsoft.com/office/officeart/2005/8/layout/hList6"/>
    <dgm:cxn modelId="{FE294B7A-12C1-420A-BEC3-660B2AE82027}" srcId="{932BBFC1-2C16-4688-8261-D5158E89698C}" destId="{A130621D-D2A2-48FA-9C9F-628FD32AC96E}" srcOrd="1" destOrd="0" parTransId="{6B455887-1A3F-43A2-B067-C5A7352A638A}" sibTransId="{1FD1D0DA-B4CA-41BA-81F8-210A9D678C6A}"/>
    <dgm:cxn modelId="{E6A07983-E50E-46F5-8147-4E95ADA75CB5}" type="presOf" srcId="{EC956BF7-4B3F-4B6A-8A29-B138438D5875}" destId="{4B335854-9FA0-47CC-8201-CD69062C18E8}" srcOrd="0" destOrd="1" presId="urn:microsoft.com/office/officeart/2005/8/layout/hList6"/>
    <dgm:cxn modelId="{1ED38986-A8C4-4283-9B74-C17F01D69CE9}" type="presOf" srcId="{5B757168-BC38-4E37-AEDD-59E37BADA8E0}" destId="{58D9630F-1121-4CE0-BDC0-8C0782291C51}" srcOrd="0" destOrd="1" presId="urn:microsoft.com/office/officeart/2005/8/layout/hList6"/>
    <dgm:cxn modelId="{544A4893-8A03-4ADC-844D-6C1A6DEE66A4}" type="presOf" srcId="{6A49FA9D-0F94-4945-A980-D3801761AA52}" destId="{58D9630F-1121-4CE0-BDC0-8C0782291C51}" srcOrd="0" destOrd="2" presId="urn:microsoft.com/office/officeart/2005/8/layout/hList6"/>
    <dgm:cxn modelId="{B7DBA294-7C56-4940-90DB-A17FA034B18B}" srcId="{BEA769DE-E0A1-4527-B901-FEE049A551B1}" destId="{5B757168-BC38-4E37-AEDD-59E37BADA8E0}" srcOrd="0" destOrd="0" parTransId="{E99C1FFE-EED2-415C-8CA7-92C5233073BD}" sibTransId="{0FF0594E-FE6D-4AFD-A7F0-8B0107CC2BFF}"/>
    <dgm:cxn modelId="{049A04A8-3FDE-485B-9422-1823ECD46985}" srcId="{C0EB08B2-7ADD-4E07-AB98-3667F71F41B5}" destId="{932BBFC1-2C16-4688-8261-D5158E89698C}" srcOrd="0" destOrd="0" parTransId="{87469109-90E5-461D-9309-99DC0DD88369}" sibTransId="{884ADB7A-75F4-4FED-8821-1327481D525C}"/>
    <dgm:cxn modelId="{09EDF9A9-2729-4BB9-9539-CC8DD936CB23}" srcId="{932BBFC1-2C16-4688-8261-D5158E89698C}" destId="{EC956BF7-4B3F-4B6A-8A29-B138438D5875}" srcOrd="0" destOrd="0" parTransId="{D930B989-2410-45A3-B555-D249334367AC}" sibTransId="{85877484-D3CF-4770-BA92-D0328A328227}"/>
    <dgm:cxn modelId="{C226EDB3-E5D3-4246-8E87-6A7F0E819ABB}" type="presOf" srcId="{38D985CF-16CD-4E70-889E-8FFDE094365C}" destId="{DBDDF06B-0D62-4642-A64E-D724A1C7F25E}" srcOrd="0" destOrd="0" presId="urn:microsoft.com/office/officeart/2005/8/layout/hList6"/>
    <dgm:cxn modelId="{B53F46BF-4A14-4475-A3C3-8E257018E11A}" type="presOf" srcId="{A130621D-D2A2-48FA-9C9F-628FD32AC96E}" destId="{4B335854-9FA0-47CC-8201-CD69062C18E8}" srcOrd="0" destOrd="2" presId="urn:microsoft.com/office/officeart/2005/8/layout/hList6"/>
    <dgm:cxn modelId="{E7D947CC-B2CC-494D-99D8-2A69E276CD22}" type="presOf" srcId="{4EA2459E-BE14-4E64-A1AB-5A8B4614D5FE}" destId="{DBDDF06B-0D62-4642-A64E-D724A1C7F25E}" srcOrd="0" destOrd="1" presId="urn:microsoft.com/office/officeart/2005/8/layout/hList6"/>
    <dgm:cxn modelId="{AAD20AE2-8AE1-4796-8C53-B04978AF17EF}" srcId="{C0EB08B2-7ADD-4E07-AB98-3667F71F41B5}" destId="{38D985CF-16CD-4E70-889E-8FFDE094365C}" srcOrd="1" destOrd="0" parTransId="{1171E997-5695-4C3B-87F9-687BEEB39388}" sibTransId="{B6CEDBE8-ECC0-4B61-B919-FC923CECE213}"/>
    <dgm:cxn modelId="{47B267F4-170A-4BED-BF8F-EE53AD6BE3A1}" srcId="{38D985CF-16CD-4E70-889E-8FFDE094365C}" destId="{4EA2459E-BE14-4E64-A1AB-5A8B4614D5FE}" srcOrd="0" destOrd="0" parTransId="{117DED6F-0CAD-486F-A3E5-30CDEA6C3A8B}" sibTransId="{0722409E-E443-4A4F-9505-D8A2FFB43CCB}"/>
    <dgm:cxn modelId="{469ADE4E-78F2-4D0F-9791-6317B8F7F950}" type="presParOf" srcId="{189F9DB7-E246-474B-9430-D6AF6C3F433E}" destId="{4B335854-9FA0-47CC-8201-CD69062C18E8}" srcOrd="0" destOrd="0" presId="urn:microsoft.com/office/officeart/2005/8/layout/hList6"/>
    <dgm:cxn modelId="{581CA579-9182-43AB-8B9B-9A12C2468446}" type="presParOf" srcId="{189F9DB7-E246-474B-9430-D6AF6C3F433E}" destId="{492679C4-E4FE-4B7C-A65E-D56F3DD93376}" srcOrd="1" destOrd="0" presId="urn:microsoft.com/office/officeart/2005/8/layout/hList6"/>
    <dgm:cxn modelId="{653945E8-695F-456E-99F9-31E3351668DE}" type="presParOf" srcId="{189F9DB7-E246-474B-9430-D6AF6C3F433E}" destId="{DBDDF06B-0D62-4642-A64E-D724A1C7F25E}" srcOrd="2" destOrd="0" presId="urn:microsoft.com/office/officeart/2005/8/layout/hList6"/>
    <dgm:cxn modelId="{CAA18414-4510-4D31-A5CD-8811342C23B9}" type="presParOf" srcId="{189F9DB7-E246-474B-9430-D6AF6C3F433E}" destId="{0ADEF36A-AB27-42A2-9D4A-5B1F9AD01E76}" srcOrd="3" destOrd="0" presId="urn:microsoft.com/office/officeart/2005/8/layout/hList6"/>
    <dgm:cxn modelId="{22EB8526-4076-496E-A0D0-646100534D91}" type="presParOf" srcId="{189F9DB7-E246-474B-9430-D6AF6C3F433E}" destId="{58D9630F-1121-4CE0-BDC0-8C0782291C5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51EB3-FBA7-4E43-8301-4A985AD5B28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9E0C0A2-8331-4B36-8EA8-43CF322FE096}">
      <dgm:prSet phldrT="[Text]"/>
      <dgm:spPr>
        <a:solidFill>
          <a:schemeClr val="tx2"/>
        </a:solidFill>
      </dgm:spPr>
      <dgm:t>
        <a:bodyPr/>
        <a:lstStyle/>
        <a:p>
          <a:r>
            <a:rPr lang="en-US"/>
            <a:t>Application</a:t>
          </a:r>
        </a:p>
      </dgm:t>
    </dgm:pt>
    <dgm:pt modelId="{42999808-85A2-4549-B67D-9FF85AF7A462}" type="parTrans" cxnId="{E072C99C-0F15-4EFA-8B57-FBCE2AE994B4}">
      <dgm:prSet/>
      <dgm:spPr/>
      <dgm:t>
        <a:bodyPr/>
        <a:lstStyle/>
        <a:p>
          <a:endParaRPr lang="en-US"/>
        </a:p>
      </dgm:t>
    </dgm:pt>
    <dgm:pt modelId="{ED3C66F8-0D24-42C4-B6A1-8654FC423425}" type="sibTrans" cxnId="{E072C99C-0F15-4EFA-8B57-FBCE2AE994B4}">
      <dgm:prSet/>
      <dgm:spPr/>
      <dgm:t>
        <a:bodyPr/>
        <a:lstStyle/>
        <a:p>
          <a:endParaRPr lang="en-US"/>
        </a:p>
      </dgm:t>
    </dgm:pt>
    <dgm:pt modelId="{CFC678F5-2202-4F06-8B9D-60CBA75D1A24}">
      <dgm:prSet phldrT="[Text]"/>
      <dgm:spPr>
        <a:solidFill>
          <a:schemeClr val="tx2">
            <a:lumMod val="75000"/>
            <a:lumOff val="25000"/>
          </a:schemeClr>
        </a:solidFill>
      </dgm:spPr>
      <dgm:t>
        <a:bodyPr/>
        <a:lstStyle/>
        <a:p>
          <a:r>
            <a:rPr lang="en-US"/>
            <a:t>Preparation for Site Visit</a:t>
          </a:r>
        </a:p>
      </dgm:t>
    </dgm:pt>
    <dgm:pt modelId="{F6669D88-4D34-456D-8DE5-6BA61476FC81}" type="parTrans" cxnId="{2073E35C-EF9D-4718-904E-82D7F656B0AF}">
      <dgm:prSet/>
      <dgm:spPr/>
      <dgm:t>
        <a:bodyPr/>
        <a:lstStyle/>
        <a:p>
          <a:endParaRPr lang="en-US"/>
        </a:p>
      </dgm:t>
    </dgm:pt>
    <dgm:pt modelId="{B478B73C-794D-481C-84A8-C7914CFC5B9E}" type="sibTrans" cxnId="{2073E35C-EF9D-4718-904E-82D7F656B0AF}">
      <dgm:prSet/>
      <dgm:spPr/>
      <dgm:t>
        <a:bodyPr/>
        <a:lstStyle/>
        <a:p>
          <a:endParaRPr lang="en-US"/>
        </a:p>
      </dgm:t>
    </dgm:pt>
    <dgm:pt modelId="{234D6078-882E-4456-A45E-E7573C2C9EE8}">
      <dgm:prSet phldrT="[Text]"/>
      <dgm:spPr>
        <a:solidFill>
          <a:schemeClr val="bg2">
            <a:lumMod val="75000"/>
          </a:schemeClr>
        </a:solidFill>
      </dgm:spPr>
      <dgm:t>
        <a:bodyPr/>
        <a:lstStyle/>
        <a:p>
          <a:r>
            <a:rPr lang="en-US"/>
            <a:t>Site Review</a:t>
          </a:r>
        </a:p>
      </dgm:t>
    </dgm:pt>
    <dgm:pt modelId="{50379A60-955E-41AC-A3D7-2F80246012A4}" type="parTrans" cxnId="{B32C6C69-D99A-4EEC-BEFA-E9B626F58CCD}">
      <dgm:prSet/>
      <dgm:spPr/>
      <dgm:t>
        <a:bodyPr/>
        <a:lstStyle/>
        <a:p>
          <a:endParaRPr lang="en-US"/>
        </a:p>
      </dgm:t>
    </dgm:pt>
    <dgm:pt modelId="{58A0CB5B-1F87-492F-A8F6-EBCFED9B7F35}" type="sibTrans" cxnId="{B32C6C69-D99A-4EEC-BEFA-E9B626F58CCD}">
      <dgm:prSet/>
      <dgm:spPr/>
      <dgm:t>
        <a:bodyPr/>
        <a:lstStyle/>
        <a:p>
          <a:endParaRPr lang="en-US"/>
        </a:p>
      </dgm:t>
    </dgm:pt>
    <dgm:pt modelId="{A456307B-6321-4CD0-9DE2-8FA9E5DA9B1F}">
      <dgm:prSet/>
      <dgm:spPr>
        <a:solidFill>
          <a:schemeClr val="tx2">
            <a:lumMod val="25000"/>
            <a:lumOff val="75000"/>
          </a:schemeClr>
        </a:solidFill>
      </dgm:spPr>
      <dgm:t>
        <a:bodyPr/>
        <a:lstStyle/>
        <a:p>
          <a:r>
            <a:rPr lang="en-US"/>
            <a:t>Outcome</a:t>
          </a:r>
        </a:p>
      </dgm:t>
    </dgm:pt>
    <dgm:pt modelId="{134E6525-36E2-4D11-8510-B87C1C3DA25E}" type="parTrans" cxnId="{E6D54293-59DF-456D-B690-EB9FE1D26217}">
      <dgm:prSet/>
      <dgm:spPr/>
      <dgm:t>
        <a:bodyPr/>
        <a:lstStyle/>
        <a:p>
          <a:endParaRPr lang="en-US"/>
        </a:p>
      </dgm:t>
    </dgm:pt>
    <dgm:pt modelId="{2A0757FA-DACC-476F-9847-FFAAB54D8EB2}" type="sibTrans" cxnId="{E6D54293-59DF-456D-B690-EB9FE1D26217}">
      <dgm:prSet/>
      <dgm:spPr/>
      <dgm:t>
        <a:bodyPr/>
        <a:lstStyle/>
        <a:p>
          <a:endParaRPr lang="en-US"/>
        </a:p>
      </dgm:t>
    </dgm:pt>
    <dgm:pt modelId="{6F8AA3A5-5FBF-41BD-B5DD-2C4F17998A41}" type="pres">
      <dgm:prSet presAssocID="{13A51EB3-FBA7-4E43-8301-4A985AD5B28D}" presName="Name0" presStyleCnt="0">
        <dgm:presLayoutVars>
          <dgm:dir/>
          <dgm:animLvl val="lvl"/>
          <dgm:resizeHandles val="exact"/>
        </dgm:presLayoutVars>
      </dgm:prSet>
      <dgm:spPr/>
    </dgm:pt>
    <dgm:pt modelId="{4E97049D-70D3-4226-AD70-5BD50B2AC85D}" type="pres">
      <dgm:prSet presAssocID="{59E0C0A2-8331-4B36-8EA8-43CF322FE096}" presName="parTxOnly" presStyleLbl="node1" presStyleIdx="0" presStyleCnt="4">
        <dgm:presLayoutVars>
          <dgm:chMax val="0"/>
          <dgm:chPref val="0"/>
          <dgm:bulletEnabled val="1"/>
        </dgm:presLayoutVars>
      </dgm:prSet>
      <dgm:spPr/>
    </dgm:pt>
    <dgm:pt modelId="{26629787-E747-4AA1-9C06-FB44CFE8646A}" type="pres">
      <dgm:prSet presAssocID="{ED3C66F8-0D24-42C4-B6A1-8654FC423425}" presName="parTxOnlySpace" presStyleCnt="0"/>
      <dgm:spPr/>
    </dgm:pt>
    <dgm:pt modelId="{F61F73AD-6BC5-4ACC-B0B5-6146993CB1DB}" type="pres">
      <dgm:prSet presAssocID="{CFC678F5-2202-4F06-8B9D-60CBA75D1A24}" presName="parTxOnly" presStyleLbl="node1" presStyleIdx="1" presStyleCnt="4">
        <dgm:presLayoutVars>
          <dgm:chMax val="0"/>
          <dgm:chPref val="0"/>
          <dgm:bulletEnabled val="1"/>
        </dgm:presLayoutVars>
      </dgm:prSet>
      <dgm:spPr/>
    </dgm:pt>
    <dgm:pt modelId="{8F564A33-03DD-4942-ACA9-E5B724D07244}" type="pres">
      <dgm:prSet presAssocID="{B478B73C-794D-481C-84A8-C7914CFC5B9E}" presName="parTxOnlySpace" presStyleCnt="0"/>
      <dgm:spPr/>
    </dgm:pt>
    <dgm:pt modelId="{66CB3995-0BA0-4126-9E78-9387A4946833}" type="pres">
      <dgm:prSet presAssocID="{234D6078-882E-4456-A45E-E7573C2C9EE8}" presName="parTxOnly" presStyleLbl="node1" presStyleIdx="2" presStyleCnt="4">
        <dgm:presLayoutVars>
          <dgm:chMax val="0"/>
          <dgm:chPref val="0"/>
          <dgm:bulletEnabled val="1"/>
        </dgm:presLayoutVars>
      </dgm:prSet>
      <dgm:spPr/>
    </dgm:pt>
    <dgm:pt modelId="{E487D95B-A97F-428F-94A5-5AE61899DB66}" type="pres">
      <dgm:prSet presAssocID="{58A0CB5B-1F87-492F-A8F6-EBCFED9B7F35}" presName="parTxOnlySpace" presStyleCnt="0"/>
      <dgm:spPr/>
    </dgm:pt>
    <dgm:pt modelId="{9E00E2C1-A38E-4F1B-869A-C0FE467C09F4}" type="pres">
      <dgm:prSet presAssocID="{A456307B-6321-4CD0-9DE2-8FA9E5DA9B1F}" presName="parTxOnly" presStyleLbl="node1" presStyleIdx="3" presStyleCnt="4">
        <dgm:presLayoutVars>
          <dgm:chMax val="0"/>
          <dgm:chPref val="0"/>
          <dgm:bulletEnabled val="1"/>
        </dgm:presLayoutVars>
      </dgm:prSet>
      <dgm:spPr/>
    </dgm:pt>
  </dgm:ptLst>
  <dgm:cxnLst>
    <dgm:cxn modelId="{2073E35C-EF9D-4718-904E-82D7F656B0AF}" srcId="{13A51EB3-FBA7-4E43-8301-4A985AD5B28D}" destId="{CFC678F5-2202-4F06-8B9D-60CBA75D1A24}" srcOrd="1" destOrd="0" parTransId="{F6669D88-4D34-456D-8DE5-6BA61476FC81}" sibTransId="{B478B73C-794D-481C-84A8-C7914CFC5B9E}"/>
    <dgm:cxn modelId="{B32C6C69-D99A-4EEC-BEFA-E9B626F58CCD}" srcId="{13A51EB3-FBA7-4E43-8301-4A985AD5B28D}" destId="{234D6078-882E-4456-A45E-E7573C2C9EE8}" srcOrd="2" destOrd="0" parTransId="{50379A60-955E-41AC-A3D7-2F80246012A4}" sibTransId="{58A0CB5B-1F87-492F-A8F6-EBCFED9B7F35}"/>
    <dgm:cxn modelId="{2E50677E-6546-42A7-BAB0-BE2F06A0AA51}" type="presOf" srcId="{A456307B-6321-4CD0-9DE2-8FA9E5DA9B1F}" destId="{9E00E2C1-A38E-4F1B-869A-C0FE467C09F4}" srcOrd="0" destOrd="0" presId="urn:microsoft.com/office/officeart/2005/8/layout/chevron1"/>
    <dgm:cxn modelId="{E6D54293-59DF-456D-B690-EB9FE1D26217}" srcId="{13A51EB3-FBA7-4E43-8301-4A985AD5B28D}" destId="{A456307B-6321-4CD0-9DE2-8FA9E5DA9B1F}" srcOrd="3" destOrd="0" parTransId="{134E6525-36E2-4D11-8510-B87C1C3DA25E}" sibTransId="{2A0757FA-DACC-476F-9847-FFAAB54D8EB2}"/>
    <dgm:cxn modelId="{8ABA539C-A9CF-4901-A814-791BB524F26C}" type="presOf" srcId="{CFC678F5-2202-4F06-8B9D-60CBA75D1A24}" destId="{F61F73AD-6BC5-4ACC-B0B5-6146993CB1DB}" srcOrd="0" destOrd="0" presId="urn:microsoft.com/office/officeart/2005/8/layout/chevron1"/>
    <dgm:cxn modelId="{E072C99C-0F15-4EFA-8B57-FBCE2AE994B4}" srcId="{13A51EB3-FBA7-4E43-8301-4A985AD5B28D}" destId="{59E0C0A2-8331-4B36-8EA8-43CF322FE096}" srcOrd="0" destOrd="0" parTransId="{42999808-85A2-4549-B67D-9FF85AF7A462}" sibTransId="{ED3C66F8-0D24-42C4-B6A1-8654FC423425}"/>
    <dgm:cxn modelId="{695258BE-93D4-434E-8E0F-582CDDABF1B5}" type="presOf" srcId="{234D6078-882E-4456-A45E-E7573C2C9EE8}" destId="{66CB3995-0BA0-4126-9E78-9387A4946833}" srcOrd="0" destOrd="0" presId="urn:microsoft.com/office/officeart/2005/8/layout/chevron1"/>
    <dgm:cxn modelId="{08C5E7BF-2164-45DA-81C6-8AE7EFEE708F}" type="presOf" srcId="{13A51EB3-FBA7-4E43-8301-4A985AD5B28D}" destId="{6F8AA3A5-5FBF-41BD-B5DD-2C4F17998A41}" srcOrd="0" destOrd="0" presId="urn:microsoft.com/office/officeart/2005/8/layout/chevron1"/>
    <dgm:cxn modelId="{78CE18FD-0D78-4FA1-97FD-2857E66C7228}" type="presOf" srcId="{59E0C0A2-8331-4B36-8EA8-43CF322FE096}" destId="{4E97049D-70D3-4226-AD70-5BD50B2AC85D}" srcOrd="0" destOrd="0" presId="urn:microsoft.com/office/officeart/2005/8/layout/chevron1"/>
    <dgm:cxn modelId="{1E640D4A-3160-4A08-9A08-8BF54CD00516}" type="presParOf" srcId="{6F8AA3A5-5FBF-41BD-B5DD-2C4F17998A41}" destId="{4E97049D-70D3-4226-AD70-5BD50B2AC85D}" srcOrd="0" destOrd="0" presId="urn:microsoft.com/office/officeart/2005/8/layout/chevron1"/>
    <dgm:cxn modelId="{98DF2110-E45D-4AD7-B997-388CBED490C4}" type="presParOf" srcId="{6F8AA3A5-5FBF-41BD-B5DD-2C4F17998A41}" destId="{26629787-E747-4AA1-9C06-FB44CFE8646A}" srcOrd="1" destOrd="0" presId="urn:microsoft.com/office/officeart/2005/8/layout/chevron1"/>
    <dgm:cxn modelId="{43503920-132D-4E16-A14D-A020DC164BBE}" type="presParOf" srcId="{6F8AA3A5-5FBF-41BD-B5DD-2C4F17998A41}" destId="{F61F73AD-6BC5-4ACC-B0B5-6146993CB1DB}" srcOrd="2" destOrd="0" presId="urn:microsoft.com/office/officeart/2005/8/layout/chevron1"/>
    <dgm:cxn modelId="{F72A53B3-D79A-41F4-8E47-EC565290F859}" type="presParOf" srcId="{6F8AA3A5-5FBF-41BD-B5DD-2C4F17998A41}" destId="{8F564A33-03DD-4942-ACA9-E5B724D07244}" srcOrd="3" destOrd="0" presId="urn:microsoft.com/office/officeart/2005/8/layout/chevron1"/>
    <dgm:cxn modelId="{9FF6F1B5-0FF9-4F8E-8F96-4D02938E6CD1}" type="presParOf" srcId="{6F8AA3A5-5FBF-41BD-B5DD-2C4F17998A41}" destId="{66CB3995-0BA0-4126-9E78-9387A4946833}" srcOrd="4" destOrd="0" presId="urn:microsoft.com/office/officeart/2005/8/layout/chevron1"/>
    <dgm:cxn modelId="{7E3C42C8-63DC-4990-88E0-913BC6F245E1}" type="presParOf" srcId="{6F8AA3A5-5FBF-41BD-B5DD-2C4F17998A41}" destId="{E487D95B-A97F-428F-94A5-5AE61899DB66}" srcOrd="5" destOrd="0" presId="urn:microsoft.com/office/officeart/2005/8/layout/chevron1"/>
    <dgm:cxn modelId="{28E847FB-712D-4E4F-9487-37A4B5E0F545}" type="presParOf" srcId="{6F8AA3A5-5FBF-41BD-B5DD-2C4F17998A41}" destId="{9E00E2C1-A38E-4F1B-869A-C0FE467C09F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35854-9FA0-47CC-8201-CD69062C18E8}">
      <dsp:nvSpPr>
        <dsp:cNvPr id="0" name=""/>
        <dsp:cNvSpPr/>
      </dsp:nvSpPr>
      <dsp:spPr>
        <a:xfrm rot="16200000">
          <a:off x="-1253031" y="1254023"/>
          <a:ext cx="5087734" cy="2579687"/>
        </a:xfrm>
        <a:prstGeom prst="flowChartManualOperation">
          <a:avLst/>
        </a:prstGeom>
        <a:solidFill>
          <a:srgbClr val="0F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792" bIns="0" numCol="1" spcCol="1270" anchor="t" anchorCtr="0">
          <a:noAutofit/>
        </a:bodyPr>
        <a:lstStyle/>
        <a:p>
          <a:pPr marL="0" lvl="0" indent="0" algn="l" defTabSz="844550">
            <a:lnSpc>
              <a:spcPct val="90000"/>
            </a:lnSpc>
            <a:spcBef>
              <a:spcPct val="0"/>
            </a:spcBef>
            <a:spcAft>
              <a:spcPct val="35000"/>
            </a:spcAft>
            <a:buNone/>
          </a:pPr>
          <a:r>
            <a:rPr lang="en-US" sz="1900" b="1" u="sng" kern="1200">
              <a:solidFill>
                <a:schemeClr val="bg1"/>
              </a:solidFill>
            </a:rPr>
            <a:t>New GSV Level*</a:t>
          </a:r>
          <a:endParaRPr lang="en-US" sz="1900" kern="1200">
            <a:solidFill>
              <a:schemeClr val="bg1"/>
            </a:solidFill>
          </a:endParaRPr>
        </a:p>
        <a:p>
          <a:pPr marL="114300" lvl="1" indent="-114300" algn="l" defTabSz="666750">
            <a:lnSpc>
              <a:spcPct val="90000"/>
            </a:lnSpc>
            <a:spcBef>
              <a:spcPct val="0"/>
            </a:spcBef>
            <a:spcAft>
              <a:spcPct val="15000"/>
            </a:spcAft>
            <a:buChar char="•"/>
          </a:pPr>
          <a:r>
            <a:rPr lang="en-US" sz="1500" kern="1200">
              <a:solidFill>
                <a:schemeClr val="bg1"/>
              </a:solidFill>
            </a:rPr>
            <a:t>6 Standards</a:t>
          </a:r>
        </a:p>
        <a:p>
          <a:pPr marL="114300" lvl="1" indent="-114300" algn="l" defTabSz="666750">
            <a:lnSpc>
              <a:spcPct val="90000"/>
            </a:lnSpc>
            <a:spcBef>
              <a:spcPct val="0"/>
            </a:spcBef>
            <a:spcAft>
              <a:spcPct val="15000"/>
            </a:spcAft>
            <a:buChar char="•"/>
          </a:pPr>
          <a:r>
            <a:rPr lang="en-US" sz="1500" kern="1200">
              <a:solidFill>
                <a:schemeClr val="bg1"/>
              </a:solidFill>
            </a:rPr>
            <a:t>Helps attest to new CMS Age Friendly Hospital Measure </a:t>
          </a:r>
        </a:p>
      </dsp:txBody>
      <dsp:txXfrm rot="5400000">
        <a:off x="992" y="1017547"/>
        <a:ext cx="2579687" cy="3052640"/>
      </dsp:txXfrm>
    </dsp:sp>
    <dsp:sp modelId="{DBDDF06B-0D62-4642-A64E-D724A1C7F25E}">
      <dsp:nvSpPr>
        <dsp:cNvPr id="0" name=""/>
        <dsp:cNvSpPr/>
      </dsp:nvSpPr>
      <dsp:spPr>
        <a:xfrm rot="16200000">
          <a:off x="1520132" y="1254023"/>
          <a:ext cx="5087734" cy="2579687"/>
        </a:xfrm>
        <a:prstGeom prst="flowChartManualOperation">
          <a:avLst/>
        </a:prstGeom>
        <a:solidFill>
          <a:srgbClr val="0F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792" bIns="0" numCol="1" spcCol="1270" anchor="t" anchorCtr="0">
          <a:noAutofit/>
        </a:bodyPr>
        <a:lstStyle/>
        <a:p>
          <a:pPr marL="0" lvl="0" indent="0" algn="l" defTabSz="844550">
            <a:lnSpc>
              <a:spcPct val="90000"/>
            </a:lnSpc>
            <a:spcBef>
              <a:spcPct val="0"/>
            </a:spcBef>
            <a:spcAft>
              <a:spcPct val="35000"/>
            </a:spcAft>
            <a:buNone/>
          </a:pPr>
          <a:r>
            <a:rPr lang="en-US" sz="1900" b="1" u="sng" kern="1200">
              <a:solidFill>
                <a:schemeClr val="bg1"/>
              </a:solidFill>
            </a:rPr>
            <a:t>Level 2 – Focused Excellence</a:t>
          </a:r>
          <a:endParaRPr lang="en-US" sz="1900" kern="1200">
            <a:solidFill>
              <a:schemeClr val="bg1"/>
            </a:solidFill>
          </a:endParaRPr>
        </a:p>
        <a:p>
          <a:pPr marL="114300" lvl="1" indent="-114300" algn="l" defTabSz="666750">
            <a:lnSpc>
              <a:spcPct val="90000"/>
            </a:lnSpc>
            <a:spcBef>
              <a:spcPct val="0"/>
            </a:spcBef>
            <a:spcAft>
              <a:spcPct val="15000"/>
            </a:spcAft>
            <a:buChar char="•"/>
          </a:pPr>
          <a:r>
            <a:rPr lang="en-US" sz="1500" kern="1200">
              <a:solidFill>
                <a:schemeClr val="bg1"/>
              </a:solidFill>
              <a:latin typeface="Segoe UI"/>
              <a:cs typeface="Segoe UI"/>
            </a:rPr>
            <a:t>30 GSV Program standards in one or more surgical specialties</a:t>
          </a:r>
          <a:endParaRPr lang="en-US" sz="1500" kern="1200">
            <a:solidFill>
              <a:schemeClr val="bg1"/>
            </a:solidFill>
          </a:endParaRPr>
        </a:p>
        <a:p>
          <a:pPr marL="114300" lvl="1" indent="-114300" algn="l" defTabSz="666750">
            <a:lnSpc>
              <a:spcPct val="90000"/>
            </a:lnSpc>
            <a:spcBef>
              <a:spcPct val="0"/>
            </a:spcBef>
            <a:spcAft>
              <a:spcPct val="15000"/>
            </a:spcAft>
            <a:buChar char="•"/>
          </a:pPr>
          <a:r>
            <a:rPr lang="en-US" sz="1500" kern="1200">
              <a:solidFill>
                <a:schemeClr val="bg1"/>
              </a:solidFill>
              <a:latin typeface="Segoe UI"/>
              <a:cs typeface="Segoe UI"/>
            </a:rPr>
            <a:t>Must reach between 25 and 49 percent of the hospital’s total population of eligible surgical patients aged 75 years or older.</a:t>
          </a:r>
          <a:endParaRPr lang="en-US" sz="1500" kern="1200">
            <a:solidFill>
              <a:schemeClr val="bg1"/>
            </a:solidFill>
          </a:endParaRPr>
        </a:p>
      </dsp:txBody>
      <dsp:txXfrm rot="5400000">
        <a:off x="2774155" y="1017547"/>
        <a:ext cx="2579687" cy="3052640"/>
      </dsp:txXfrm>
    </dsp:sp>
    <dsp:sp modelId="{58D9630F-1121-4CE0-BDC0-8C0782291C51}">
      <dsp:nvSpPr>
        <dsp:cNvPr id="0" name=""/>
        <dsp:cNvSpPr/>
      </dsp:nvSpPr>
      <dsp:spPr>
        <a:xfrm rot="16200000">
          <a:off x="4293297" y="1254023"/>
          <a:ext cx="5087734" cy="2579687"/>
        </a:xfrm>
        <a:prstGeom prst="flowChartManualOperation">
          <a:avLst/>
        </a:prstGeom>
        <a:solidFill>
          <a:srgbClr val="0F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792" bIns="0" numCol="1" spcCol="1270" anchor="t" anchorCtr="0">
          <a:noAutofit/>
        </a:bodyPr>
        <a:lstStyle/>
        <a:p>
          <a:pPr marL="0" lvl="0" indent="0" algn="l" defTabSz="844550">
            <a:lnSpc>
              <a:spcPct val="90000"/>
            </a:lnSpc>
            <a:spcBef>
              <a:spcPct val="0"/>
            </a:spcBef>
            <a:spcAft>
              <a:spcPct val="35000"/>
            </a:spcAft>
            <a:buNone/>
          </a:pPr>
          <a:r>
            <a:rPr lang="en-US" sz="1900" b="1" u="sng" kern="1200">
              <a:solidFill>
                <a:schemeClr val="bg1"/>
              </a:solidFill>
            </a:rPr>
            <a:t>Level 1 – Comprehensive Excellence</a:t>
          </a:r>
          <a:endParaRPr lang="en-US" sz="1900" kern="1200">
            <a:solidFill>
              <a:schemeClr val="bg1"/>
            </a:solidFill>
          </a:endParaRPr>
        </a:p>
        <a:p>
          <a:pPr marL="114300" lvl="1" indent="-114300" algn="l" defTabSz="666750">
            <a:lnSpc>
              <a:spcPct val="90000"/>
            </a:lnSpc>
            <a:spcBef>
              <a:spcPct val="0"/>
            </a:spcBef>
            <a:spcAft>
              <a:spcPct val="15000"/>
            </a:spcAft>
            <a:buChar char="•"/>
          </a:pPr>
          <a:r>
            <a:rPr lang="en-US" sz="1500" kern="1200">
              <a:solidFill>
                <a:schemeClr val="bg1"/>
              </a:solidFill>
              <a:latin typeface="Segoe UI"/>
              <a:cs typeface="Segoe UI"/>
            </a:rPr>
            <a:t>30 GSV Program standards in one or more surgical specialties</a:t>
          </a:r>
          <a:endParaRPr lang="en-US" sz="1500" kern="1200">
            <a:solidFill>
              <a:schemeClr val="bg1"/>
            </a:solidFill>
          </a:endParaRPr>
        </a:p>
        <a:p>
          <a:pPr marL="114300" lvl="1" indent="-114300" algn="l" defTabSz="666750">
            <a:lnSpc>
              <a:spcPct val="90000"/>
            </a:lnSpc>
            <a:spcBef>
              <a:spcPct val="0"/>
            </a:spcBef>
            <a:spcAft>
              <a:spcPct val="15000"/>
            </a:spcAft>
            <a:buChar char="•"/>
          </a:pPr>
          <a:r>
            <a:rPr lang="en-US" sz="1500" kern="1200">
              <a:solidFill>
                <a:schemeClr val="bg1"/>
              </a:solidFill>
              <a:latin typeface="Segoe UI"/>
              <a:cs typeface="Segoe UI"/>
            </a:rPr>
            <a:t>Must reach 50 percent or more of the hospital’s total population of eligible surgical patients aged 75 years or older.</a:t>
          </a:r>
          <a:endParaRPr lang="en-US" sz="1500" kern="1200">
            <a:solidFill>
              <a:schemeClr val="bg1"/>
            </a:solidFill>
          </a:endParaRPr>
        </a:p>
      </dsp:txBody>
      <dsp:txXfrm rot="5400000">
        <a:off x="5547320" y="1017547"/>
        <a:ext cx="2579687" cy="305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7049D-70D3-4226-AD70-5BD50B2AC85D}">
      <dsp:nvSpPr>
        <dsp:cNvPr id="0" name=""/>
        <dsp:cNvSpPr/>
      </dsp:nvSpPr>
      <dsp:spPr>
        <a:xfrm>
          <a:off x="5029" y="1133641"/>
          <a:ext cx="2927880" cy="1171152"/>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Application</a:t>
          </a:r>
        </a:p>
      </dsp:txBody>
      <dsp:txXfrm>
        <a:off x="590605" y="1133641"/>
        <a:ext cx="1756728" cy="1171152"/>
      </dsp:txXfrm>
    </dsp:sp>
    <dsp:sp modelId="{F61F73AD-6BC5-4ACC-B0B5-6146993CB1DB}">
      <dsp:nvSpPr>
        <dsp:cNvPr id="0" name=""/>
        <dsp:cNvSpPr/>
      </dsp:nvSpPr>
      <dsp:spPr>
        <a:xfrm>
          <a:off x="2640122" y="1133641"/>
          <a:ext cx="2927880" cy="1171152"/>
        </a:xfrm>
        <a:prstGeom prst="chevron">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Preparation for Site Visit</a:t>
          </a:r>
        </a:p>
      </dsp:txBody>
      <dsp:txXfrm>
        <a:off x="3225698" y="1133641"/>
        <a:ext cx="1756728" cy="1171152"/>
      </dsp:txXfrm>
    </dsp:sp>
    <dsp:sp modelId="{66CB3995-0BA0-4126-9E78-9387A4946833}">
      <dsp:nvSpPr>
        <dsp:cNvPr id="0" name=""/>
        <dsp:cNvSpPr/>
      </dsp:nvSpPr>
      <dsp:spPr>
        <a:xfrm>
          <a:off x="5275214" y="1133641"/>
          <a:ext cx="2927880" cy="1171152"/>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Site Review</a:t>
          </a:r>
        </a:p>
      </dsp:txBody>
      <dsp:txXfrm>
        <a:off x="5860790" y="1133641"/>
        <a:ext cx="1756728" cy="1171152"/>
      </dsp:txXfrm>
    </dsp:sp>
    <dsp:sp modelId="{9E00E2C1-A38E-4F1B-869A-C0FE467C09F4}">
      <dsp:nvSpPr>
        <dsp:cNvPr id="0" name=""/>
        <dsp:cNvSpPr/>
      </dsp:nvSpPr>
      <dsp:spPr>
        <a:xfrm>
          <a:off x="7910307" y="1133641"/>
          <a:ext cx="2927880" cy="1171152"/>
        </a:xfrm>
        <a:prstGeom prst="chevron">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Outcome</a:t>
          </a:r>
        </a:p>
      </dsp:txBody>
      <dsp:txXfrm>
        <a:off x="8495883" y="1133641"/>
        <a:ext cx="1756728" cy="117115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3A300ED-A894-4977-8436-94EBE2B78D13}" type="datetimeFigureOut">
              <a:rPr lang="en-US" smtClean="0"/>
              <a:t>11/14/2024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D285D2D-234C-4716-BFB2-612900A01E2D}" type="slidenum">
              <a:rPr lang="en-US" smtClean="0"/>
              <a:t>‹#›</a:t>
            </a:fld>
            <a:endParaRPr lang="en-US"/>
          </a:p>
        </p:txBody>
      </p:sp>
    </p:spTree>
    <p:extLst>
      <p:ext uri="{BB962C8B-B14F-4D97-AF65-F5344CB8AC3E}">
        <p14:creationId xmlns:p14="http://schemas.microsoft.com/office/powerpoint/2010/main" val="158219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D285D2D-234C-4716-BFB2-612900A01E2D}"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897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0268-CE93-816C-2337-CE5782B1B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7DFFB-BAC9-D4EF-B095-74C5953E9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662EF-6D7B-311E-9255-10287C5A31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03A421-1C01-37C6-66E4-8D75A602D322}"/>
              </a:ext>
            </a:extLst>
          </p:cNvPr>
          <p:cNvSpPr>
            <a:spLocks noGrp="1"/>
          </p:cNvSpPr>
          <p:nvPr>
            <p:ph type="sldNum" sz="quarter" idx="5"/>
          </p:nvPr>
        </p:nvSpPr>
        <p:spPr/>
        <p:txBody>
          <a:bodyPr/>
          <a:lstStyle/>
          <a:p>
            <a:fld id="{2D285D2D-234C-4716-BFB2-612900A01E2D}" type="slidenum">
              <a:rPr lang="en-US" smtClean="0"/>
              <a:t>14</a:t>
            </a:fld>
            <a:endParaRPr lang="en-US"/>
          </a:p>
        </p:txBody>
      </p:sp>
    </p:spTree>
    <p:extLst>
      <p:ext uri="{BB962C8B-B14F-4D97-AF65-F5344CB8AC3E}">
        <p14:creationId xmlns:p14="http://schemas.microsoft.com/office/powerpoint/2010/main" val="388713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85D2D-234C-4716-BFB2-612900A01E2D}" type="slidenum">
              <a:rPr lang="en-US" smtClean="0"/>
              <a:t>15</a:t>
            </a:fld>
            <a:endParaRPr lang="en-US"/>
          </a:p>
        </p:txBody>
      </p:sp>
    </p:spTree>
    <p:extLst>
      <p:ext uri="{BB962C8B-B14F-4D97-AF65-F5344CB8AC3E}">
        <p14:creationId xmlns:p14="http://schemas.microsoft.com/office/powerpoint/2010/main" val="93115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D285D2D-234C-4716-BFB2-612900A01E2D}" type="slidenum">
              <a:rPr lang="en-US" smtClean="0"/>
              <a:t>2</a:t>
            </a:fld>
            <a:endParaRPr lang="en-US"/>
          </a:p>
        </p:txBody>
      </p:sp>
    </p:spTree>
    <p:extLst>
      <p:ext uri="{BB962C8B-B14F-4D97-AF65-F5344CB8AC3E}">
        <p14:creationId xmlns:p14="http://schemas.microsoft.com/office/powerpoint/2010/main" val="191139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1E4244-4C60-7048-9434-822049BFAC6A}" type="slidenum">
              <a:rPr lang="en-US" smtClean="0"/>
              <a:t>4</a:t>
            </a:fld>
            <a:endParaRPr lang="en-US"/>
          </a:p>
        </p:txBody>
      </p:sp>
    </p:spTree>
    <p:extLst>
      <p:ext uri="{BB962C8B-B14F-4D97-AF65-F5344CB8AC3E}">
        <p14:creationId xmlns:p14="http://schemas.microsoft.com/office/powerpoint/2010/main" val="87719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t>
            </a:r>
            <a:endParaRPr lang="en-US">
              <a:cs typeface="Calibri"/>
            </a:endParaRPr>
          </a:p>
        </p:txBody>
      </p:sp>
      <p:sp>
        <p:nvSpPr>
          <p:cNvPr id="4" name="Slide Number Placeholder 3"/>
          <p:cNvSpPr>
            <a:spLocks noGrp="1"/>
          </p:cNvSpPr>
          <p:nvPr>
            <p:ph type="sldNum" sz="quarter" idx="5"/>
          </p:nvPr>
        </p:nvSpPr>
        <p:spPr/>
        <p:txBody>
          <a:bodyPr/>
          <a:lstStyle/>
          <a:p>
            <a:fld id="{2D285D2D-234C-4716-BFB2-612900A01E2D}" type="slidenum">
              <a:rPr lang="en-US" smtClean="0"/>
              <a:t>7</a:t>
            </a:fld>
            <a:endParaRPr lang="en-US"/>
          </a:p>
        </p:txBody>
      </p:sp>
    </p:spTree>
    <p:extLst>
      <p:ext uri="{BB962C8B-B14F-4D97-AF65-F5344CB8AC3E}">
        <p14:creationId xmlns:p14="http://schemas.microsoft.com/office/powerpoint/2010/main" val="109856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D285D2D-234C-4716-BFB2-612900A01E2D}" type="slidenum">
              <a:rPr lang="en-US" smtClean="0"/>
              <a:t>8</a:t>
            </a:fld>
            <a:endParaRPr lang="en-US"/>
          </a:p>
        </p:txBody>
      </p:sp>
    </p:spTree>
    <p:extLst>
      <p:ext uri="{BB962C8B-B14F-4D97-AF65-F5344CB8AC3E}">
        <p14:creationId xmlns:p14="http://schemas.microsoft.com/office/powerpoint/2010/main" val="394487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285D2D-234C-4716-BFB2-612900A01E2D}" type="slidenum">
              <a:rPr lang="en-US" smtClean="0"/>
              <a:t>10</a:t>
            </a:fld>
            <a:endParaRPr lang="en-US"/>
          </a:p>
        </p:txBody>
      </p:sp>
    </p:spTree>
    <p:extLst>
      <p:ext uri="{BB962C8B-B14F-4D97-AF65-F5344CB8AC3E}">
        <p14:creationId xmlns:p14="http://schemas.microsoft.com/office/powerpoint/2010/main" val="30335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85D2D-234C-4716-BFB2-612900A01E2D}" type="slidenum">
              <a:rPr lang="en-US" smtClean="0"/>
              <a:t>11</a:t>
            </a:fld>
            <a:endParaRPr lang="en-US"/>
          </a:p>
        </p:txBody>
      </p:sp>
    </p:spTree>
    <p:extLst>
      <p:ext uri="{BB962C8B-B14F-4D97-AF65-F5344CB8AC3E}">
        <p14:creationId xmlns:p14="http://schemas.microsoft.com/office/powerpoint/2010/main" val="2697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285D2D-234C-4716-BFB2-612900A01E2D}" type="slidenum">
              <a:rPr lang="en-US" smtClean="0"/>
              <a:t>12</a:t>
            </a:fld>
            <a:endParaRPr lang="en-US"/>
          </a:p>
        </p:txBody>
      </p:sp>
    </p:spTree>
    <p:extLst>
      <p:ext uri="{BB962C8B-B14F-4D97-AF65-F5344CB8AC3E}">
        <p14:creationId xmlns:p14="http://schemas.microsoft.com/office/powerpoint/2010/main" val="100458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285D2D-234C-4716-BFB2-612900A01E2D}" type="slidenum">
              <a:rPr lang="en-US" smtClean="0"/>
              <a:t>13</a:t>
            </a:fld>
            <a:endParaRPr lang="en-US"/>
          </a:p>
        </p:txBody>
      </p:sp>
    </p:spTree>
    <p:extLst>
      <p:ext uri="{BB962C8B-B14F-4D97-AF65-F5344CB8AC3E}">
        <p14:creationId xmlns:p14="http://schemas.microsoft.com/office/powerpoint/2010/main" val="1423062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A49B-CE2E-86DB-BCE9-46FCD0CEF32D}"/>
              </a:ext>
            </a:extLst>
          </p:cNvPr>
          <p:cNvSpPr>
            <a:spLocks noGrp="1"/>
          </p:cNvSpPr>
          <p:nvPr>
            <p:ph type="ctrTitle"/>
          </p:nvPr>
        </p:nvSpPr>
        <p:spPr>
          <a:xfrm>
            <a:off x="409879" y="3470395"/>
            <a:ext cx="3774094" cy="1517914"/>
          </a:xfrm>
        </p:spPr>
        <p:txBody>
          <a:bodyPr anchor="b">
            <a:normAutofit/>
          </a:bodyPr>
          <a:lstStyle>
            <a:lvl1pPr algn="l">
              <a:defRPr sz="3600"/>
            </a:lvl1pPr>
          </a:lstStyle>
          <a:p>
            <a:r>
              <a:rPr lang="en-US"/>
              <a:t>Click to edit</a:t>
            </a:r>
          </a:p>
        </p:txBody>
      </p:sp>
      <p:sp>
        <p:nvSpPr>
          <p:cNvPr id="3" name="Subtitle 2">
            <a:extLst>
              <a:ext uri="{FF2B5EF4-FFF2-40B4-BE49-F238E27FC236}">
                <a16:creationId xmlns:a16="http://schemas.microsoft.com/office/drawing/2014/main" id="{0D7BE86E-43E1-CC74-3F94-58997C0C8B1F}"/>
              </a:ext>
            </a:extLst>
          </p:cNvPr>
          <p:cNvSpPr>
            <a:spLocks noGrp="1"/>
          </p:cNvSpPr>
          <p:nvPr>
            <p:ph type="subTitle" idx="1"/>
          </p:nvPr>
        </p:nvSpPr>
        <p:spPr>
          <a:xfrm>
            <a:off x="409878" y="5472405"/>
            <a:ext cx="5231601" cy="414928"/>
          </a:xfrm>
        </p:spPr>
        <p:txBody>
          <a:bodyPr anchor="ctr">
            <a:normAutofit/>
          </a:bodyPr>
          <a:lstStyle>
            <a:lvl1pPr marL="0" indent="0" algn="l">
              <a:buNone/>
              <a:defRPr sz="18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pic>
        <p:nvPicPr>
          <p:cNvPr id="4" name="Picture 3">
            <a:extLst>
              <a:ext uri="{FF2B5EF4-FFF2-40B4-BE49-F238E27FC236}">
                <a16:creationId xmlns:a16="http://schemas.microsoft.com/office/drawing/2014/main" id="{E9121D71-333D-7B2C-A739-40A489F5FCFF}"/>
              </a:ext>
            </a:extLst>
          </p:cNvPr>
          <p:cNvPicPr>
            <a:picLocks noChangeAspect="1"/>
          </p:cNvPicPr>
          <p:nvPr userDrawn="1"/>
        </p:nvPicPr>
        <p:blipFill>
          <a:blip r:embed="rId2"/>
          <a:stretch>
            <a:fillRect/>
          </a:stretch>
        </p:blipFill>
        <p:spPr>
          <a:xfrm>
            <a:off x="409879" y="358146"/>
            <a:ext cx="2743200" cy="622300"/>
          </a:xfrm>
          <a:prstGeom prst="rect">
            <a:avLst/>
          </a:prstGeom>
        </p:spPr>
      </p:pic>
      <p:grpSp>
        <p:nvGrpSpPr>
          <p:cNvPr id="14" name="Graphic 6">
            <a:extLst>
              <a:ext uri="{FF2B5EF4-FFF2-40B4-BE49-F238E27FC236}">
                <a16:creationId xmlns:a16="http://schemas.microsoft.com/office/drawing/2014/main" id="{9436B939-3F9E-4009-F128-04A450F7FB7D}"/>
              </a:ext>
            </a:extLst>
          </p:cNvPr>
          <p:cNvGrpSpPr/>
          <p:nvPr userDrawn="1"/>
        </p:nvGrpSpPr>
        <p:grpSpPr>
          <a:xfrm>
            <a:off x="4215909" y="1969979"/>
            <a:ext cx="1881600" cy="2916732"/>
            <a:chOff x="5130571" y="1930784"/>
            <a:chExt cx="1932169" cy="2995122"/>
          </a:xfrm>
        </p:grpSpPr>
        <p:grpSp>
          <p:nvGrpSpPr>
            <p:cNvPr id="15" name="Graphic 6">
              <a:extLst>
                <a:ext uri="{FF2B5EF4-FFF2-40B4-BE49-F238E27FC236}">
                  <a16:creationId xmlns:a16="http://schemas.microsoft.com/office/drawing/2014/main" id="{3495749C-11F1-C787-D325-F8357DB0E724}"/>
                </a:ext>
              </a:extLst>
            </p:cNvPr>
            <p:cNvGrpSpPr/>
            <p:nvPr/>
          </p:nvGrpSpPr>
          <p:grpSpPr>
            <a:xfrm>
              <a:off x="5130571" y="1930784"/>
              <a:ext cx="1932169" cy="2995122"/>
              <a:chOff x="5130571" y="1930784"/>
              <a:chExt cx="1932169" cy="2995122"/>
            </a:xfrm>
          </p:grpSpPr>
          <p:sp>
            <p:nvSpPr>
              <p:cNvPr id="25" name="Freeform 24">
                <a:extLst>
                  <a:ext uri="{FF2B5EF4-FFF2-40B4-BE49-F238E27FC236}">
                    <a16:creationId xmlns:a16="http://schemas.microsoft.com/office/drawing/2014/main" id="{4FBD34BE-C12C-0E01-5835-DE74456D8559}"/>
                  </a:ext>
                </a:extLst>
              </p:cNvPr>
              <p:cNvSpPr/>
              <p:nvPr/>
            </p:nvSpPr>
            <p:spPr>
              <a:xfrm>
                <a:off x="5130571" y="1930784"/>
                <a:ext cx="1932169" cy="2995122"/>
              </a:xfrm>
              <a:custGeom>
                <a:avLst/>
                <a:gdLst>
                  <a:gd name="connsiteX0" fmla="*/ 0 w 1932169"/>
                  <a:gd name="connsiteY0" fmla="*/ 1496907 h 2995122"/>
                  <a:gd name="connsiteX1" fmla="*/ 966741 w 1932169"/>
                  <a:gd name="connsiteY1" fmla="*/ 2995123 h 2995122"/>
                  <a:gd name="connsiteX2" fmla="*/ 1932170 w 1932169"/>
                  <a:gd name="connsiteY2" fmla="*/ 1496907 h 2995122"/>
                  <a:gd name="connsiteX3" fmla="*/ 966741 w 1932169"/>
                  <a:gd name="connsiteY3" fmla="*/ 0 h 2995122"/>
                  <a:gd name="connsiteX4" fmla="*/ 0 w 1932169"/>
                  <a:gd name="connsiteY4" fmla="*/ 1496907 h 299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169" h="2995122">
                    <a:moveTo>
                      <a:pt x="0" y="1496907"/>
                    </a:moveTo>
                    <a:lnTo>
                      <a:pt x="966741" y="2995123"/>
                    </a:lnTo>
                    <a:lnTo>
                      <a:pt x="1932170" y="1496907"/>
                    </a:lnTo>
                    <a:lnTo>
                      <a:pt x="966741" y="0"/>
                    </a:lnTo>
                    <a:lnTo>
                      <a:pt x="0" y="1496907"/>
                    </a:lnTo>
                    <a:close/>
                  </a:path>
                </a:pathLst>
              </a:custGeom>
              <a:solidFill>
                <a:srgbClr val="0F2144"/>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092B68E-C1E1-754E-B8CA-CE4D7024B569}"/>
                  </a:ext>
                </a:extLst>
              </p:cNvPr>
              <p:cNvSpPr/>
              <p:nvPr/>
            </p:nvSpPr>
            <p:spPr>
              <a:xfrm>
                <a:off x="5198780" y="2038080"/>
                <a:ext cx="1797061" cy="2781839"/>
              </a:xfrm>
              <a:custGeom>
                <a:avLst/>
                <a:gdLst>
                  <a:gd name="connsiteX0" fmla="*/ 898531 w 1797061"/>
                  <a:gd name="connsiteY0" fmla="*/ 2781840 h 2781839"/>
                  <a:gd name="connsiteX1" fmla="*/ 0 w 1797061"/>
                  <a:gd name="connsiteY1" fmla="*/ 1390920 h 2781839"/>
                  <a:gd name="connsiteX2" fmla="*/ 898531 w 1797061"/>
                  <a:gd name="connsiteY2" fmla="*/ 0 h 2781839"/>
                  <a:gd name="connsiteX3" fmla="*/ 1797062 w 1797061"/>
                  <a:gd name="connsiteY3" fmla="*/ 1390920 h 2781839"/>
                  <a:gd name="connsiteX4" fmla="*/ 898531 w 1797061"/>
                  <a:gd name="connsiteY4" fmla="*/ 2781840 h 2781839"/>
                  <a:gd name="connsiteX5" fmla="*/ 19676 w 1797061"/>
                  <a:gd name="connsiteY5" fmla="*/ 1389611 h 2781839"/>
                  <a:gd name="connsiteX6" fmla="*/ 897219 w 1797061"/>
                  <a:gd name="connsiteY6" fmla="*/ 2750436 h 2781839"/>
                  <a:gd name="connsiteX7" fmla="*/ 1774763 w 1797061"/>
                  <a:gd name="connsiteY7" fmla="*/ 1389611 h 2781839"/>
                  <a:gd name="connsiteX8" fmla="*/ 897219 w 1797061"/>
                  <a:gd name="connsiteY8" fmla="*/ 28787 h 2781839"/>
                  <a:gd name="connsiteX9" fmla="*/ 19676 w 1797061"/>
                  <a:gd name="connsiteY9" fmla="*/ 1389611 h 278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061" h="2781839">
                    <a:moveTo>
                      <a:pt x="898531" y="2781840"/>
                    </a:moveTo>
                    <a:lnTo>
                      <a:pt x="0" y="1390920"/>
                    </a:lnTo>
                    <a:lnTo>
                      <a:pt x="898531" y="0"/>
                    </a:lnTo>
                    <a:lnTo>
                      <a:pt x="1797062" y="1390920"/>
                    </a:lnTo>
                    <a:lnTo>
                      <a:pt x="898531" y="2781840"/>
                    </a:lnTo>
                    <a:close/>
                    <a:moveTo>
                      <a:pt x="19676" y="1389611"/>
                    </a:moveTo>
                    <a:lnTo>
                      <a:pt x="897219" y="2750436"/>
                    </a:lnTo>
                    <a:lnTo>
                      <a:pt x="1774763" y="1389611"/>
                    </a:lnTo>
                    <a:lnTo>
                      <a:pt x="897219" y="28787"/>
                    </a:lnTo>
                    <a:lnTo>
                      <a:pt x="19676" y="1389611"/>
                    </a:lnTo>
                    <a:close/>
                  </a:path>
                </a:pathLst>
              </a:custGeom>
              <a:solidFill>
                <a:srgbClr val="FFFFFF"/>
              </a:solidFill>
              <a:ln w="0" cap="flat">
                <a:noFill/>
                <a:prstDash val="solid"/>
                <a:miter/>
              </a:ln>
            </p:spPr>
            <p:txBody>
              <a:bodyPr rtlCol="0" anchor="ctr"/>
              <a:lstStyle/>
              <a:p>
                <a:endParaRPr lang="en-US"/>
              </a:p>
            </p:txBody>
          </p:sp>
          <p:grpSp>
            <p:nvGrpSpPr>
              <p:cNvPr id="27" name="Graphic 6">
                <a:extLst>
                  <a:ext uri="{FF2B5EF4-FFF2-40B4-BE49-F238E27FC236}">
                    <a16:creationId xmlns:a16="http://schemas.microsoft.com/office/drawing/2014/main" id="{EE348129-1192-51C4-B3AA-9D7BC40C341E}"/>
                  </a:ext>
                </a:extLst>
              </p:cNvPr>
              <p:cNvGrpSpPr/>
              <p:nvPr/>
            </p:nvGrpSpPr>
            <p:grpSpPr>
              <a:xfrm>
                <a:off x="5441449" y="3133282"/>
                <a:ext cx="1323529" cy="596669"/>
                <a:chOff x="5441449" y="3133282"/>
                <a:chExt cx="1323529" cy="596669"/>
              </a:xfrm>
              <a:solidFill>
                <a:srgbClr val="FFFFFF"/>
              </a:solidFill>
            </p:grpSpPr>
            <p:sp>
              <p:nvSpPr>
                <p:cNvPr id="28" name="Freeform 27">
                  <a:extLst>
                    <a:ext uri="{FF2B5EF4-FFF2-40B4-BE49-F238E27FC236}">
                      <a16:creationId xmlns:a16="http://schemas.microsoft.com/office/drawing/2014/main" id="{87096C81-99C9-1D31-E4E7-1ED0193E83E7}"/>
                    </a:ext>
                  </a:extLst>
                </p:cNvPr>
                <p:cNvSpPr/>
                <p:nvPr/>
              </p:nvSpPr>
              <p:spPr>
                <a:xfrm>
                  <a:off x="5608038" y="3133282"/>
                  <a:ext cx="86573" cy="112529"/>
                </a:xfrm>
                <a:custGeom>
                  <a:avLst/>
                  <a:gdLst>
                    <a:gd name="connsiteX0" fmla="*/ 2624 w 86573"/>
                    <a:gd name="connsiteY0" fmla="*/ 94211 h 112529"/>
                    <a:gd name="connsiteX1" fmla="*/ 17053 w 86573"/>
                    <a:gd name="connsiteY1" fmla="*/ 77201 h 112529"/>
                    <a:gd name="connsiteX2" fmla="*/ 49846 w 86573"/>
                    <a:gd name="connsiteY2" fmla="*/ 90286 h 112529"/>
                    <a:gd name="connsiteX3" fmla="*/ 65586 w 86573"/>
                    <a:gd name="connsiteY3" fmla="*/ 79818 h 112529"/>
                    <a:gd name="connsiteX4" fmla="*/ 65586 w 86573"/>
                    <a:gd name="connsiteY4" fmla="*/ 79818 h 112529"/>
                    <a:gd name="connsiteX5" fmla="*/ 43287 w 86573"/>
                    <a:gd name="connsiteY5" fmla="*/ 65424 h 112529"/>
                    <a:gd name="connsiteX6" fmla="*/ 6559 w 86573"/>
                    <a:gd name="connsiteY6" fmla="*/ 32712 h 112529"/>
                    <a:gd name="connsiteX7" fmla="*/ 6559 w 86573"/>
                    <a:gd name="connsiteY7" fmla="*/ 32712 h 112529"/>
                    <a:gd name="connsiteX8" fmla="*/ 44599 w 86573"/>
                    <a:gd name="connsiteY8" fmla="*/ 0 h 112529"/>
                    <a:gd name="connsiteX9" fmla="*/ 85262 w 86573"/>
                    <a:gd name="connsiteY9" fmla="*/ 14393 h 112529"/>
                    <a:gd name="connsiteX10" fmla="*/ 72145 w 86573"/>
                    <a:gd name="connsiteY10" fmla="*/ 32712 h 112529"/>
                    <a:gd name="connsiteX11" fmla="*/ 43287 w 86573"/>
                    <a:gd name="connsiteY11" fmla="*/ 22244 h 112529"/>
                    <a:gd name="connsiteX12" fmla="*/ 28858 w 86573"/>
                    <a:gd name="connsiteY12" fmla="*/ 31404 h 112529"/>
                    <a:gd name="connsiteX13" fmla="*/ 28858 w 86573"/>
                    <a:gd name="connsiteY13" fmla="*/ 31404 h 112529"/>
                    <a:gd name="connsiteX14" fmla="*/ 52469 w 86573"/>
                    <a:gd name="connsiteY14" fmla="*/ 45797 h 112529"/>
                    <a:gd name="connsiteX15" fmla="*/ 86574 w 86573"/>
                    <a:gd name="connsiteY15" fmla="*/ 78509 h 112529"/>
                    <a:gd name="connsiteX16" fmla="*/ 86574 w 86573"/>
                    <a:gd name="connsiteY16" fmla="*/ 78509 h 112529"/>
                    <a:gd name="connsiteX17" fmla="*/ 45910 w 86573"/>
                    <a:gd name="connsiteY17" fmla="*/ 112530 h 112529"/>
                    <a:gd name="connsiteX18" fmla="*/ 0 w 86573"/>
                    <a:gd name="connsiteY18" fmla="*/ 95519 h 11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573" h="112529">
                      <a:moveTo>
                        <a:pt x="2624" y="94211"/>
                      </a:moveTo>
                      <a:lnTo>
                        <a:pt x="17053" y="77201"/>
                      </a:lnTo>
                      <a:cubicBezTo>
                        <a:pt x="27546" y="85052"/>
                        <a:pt x="36729" y="90286"/>
                        <a:pt x="49846" y="90286"/>
                      </a:cubicBezTo>
                      <a:cubicBezTo>
                        <a:pt x="62963" y="90286"/>
                        <a:pt x="65586" y="86360"/>
                        <a:pt x="65586" y="79818"/>
                      </a:cubicBezTo>
                      <a:lnTo>
                        <a:pt x="65586" y="79818"/>
                      </a:lnTo>
                      <a:cubicBezTo>
                        <a:pt x="65586" y="73275"/>
                        <a:pt x="61651" y="70658"/>
                        <a:pt x="43287" y="65424"/>
                      </a:cubicBezTo>
                      <a:cubicBezTo>
                        <a:pt x="20988" y="60190"/>
                        <a:pt x="6559" y="53648"/>
                        <a:pt x="6559" y="32712"/>
                      </a:cubicBezTo>
                      <a:lnTo>
                        <a:pt x="6559" y="32712"/>
                      </a:lnTo>
                      <a:cubicBezTo>
                        <a:pt x="6559" y="13085"/>
                        <a:pt x="22299" y="0"/>
                        <a:pt x="44599" y="0"/>
                      </a:cubicBezTo>
                      <a:cubicBezTo>
                        <a:pt x="66898" y="0"/>
                        <a:pt x="73457" y="5234"/>
                        <a:pt x="85262" y="14393"/>
                      </a:cubicBezTo>
                      <a:lnTo>
                        <a:pt x="72145" y="32712"/>
                      </a:lnTo>
                      <a:cubicBezTo>
                        <a:pt x="62963" y="26170"/>
                        <a:pt x="52469" y="22244"/>
                        <a:pt x="43287" y="22244"/>
                      </a:cubicBezTo>
                      <a:cubicBezTo>
                        <a:pt x="34105" y="22244"/>
                        <a:pt x="28858" y="26170"/>
                        <a:pt x="28858" y="31404"/>
                      </a:cubicBezTo>
                      <a:lnTo>
                        <a:pt x="28858" y="31404"/>
                      </a:lnTo>
                      <a:cubicBezTo>
                        <a:pt x="28858" y="39255"/>
                        <a:pt x="34105" y="40563"/>
                        <a:pt x="52469" y="45797"/>
                      </a:cubicBezTo>
                      <a:cubicBezTo>
                        <a:pt x="74768" y="51031"/>
                        <a:pt x="86574" y="58882"/>
                        <a:pt x="86574" y="78509"/>
                      </a:cubicBezTo>
                      <a:lnTo>
                        <a:pt x="86574" y="78509"/>
                      </a:lnTo>
                      <a:cubicBezTo>
                        <a:pt x="86574" y="100753"/>
                        <a:pt x="69522" y="112530"/>
                        <a:pt x="45910" y="112530"/>
                      </a:cubicBezTo>
                      <a:cubicBezTo>
                        <a:pt x="22299" y="112530"/>
                        <a:pt x="13117" y="107296"/>
                        <a:pt x="0" y="95519"/>
                      </a:cubicBezTo>
                      <a:close/>
                    </a:path>
                  </a:pathLst>
                </a:custGeom>
                <a:solidFill>
                  <a:srgbClr val="FFFFFF"/>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8A3E969-41B6-D897-0613-F3E960A06FDC}"/>
                    </a:ext>
                  </a:extLst>
                </p:cNvPr>
                <p:cNvSpPr/>
                <p:nvPr/>
              </p:nvSpPr>
              <p:spPr>
                <a:xfrm>
                  <a:off x="5735275" y="3134590"/>
                  <a:ext cx="95755" cy="111221"/>
                </a:xfrm>
                <a:custGeom>
                  <a:avLst/>
                  <a:gdLst>
                    <a:gd name="connsiteX0" fmla="*/ 1312 w 95755"/>
                    <a:gd name="connsiteY0" fmla="*/ 62807 h 111221"/>
                    <a:gd name="connsiteX1" fmla="*/ 1312 w 95755"/>
                    <a:gd name="connsiteY1" fmla="*/ 0 h 111221"/>
                    <a:gd name="connsiteX2" fmla="*/ 24923 w 95755"/>
                    <a:gd name="connsiteY2" fmla="*/ 0 h 111221"/>
                    <a:gd name="connsiteX3" fmla="*/ 24923 w 95755"/>
                    <a:gd name="connsiteY3" fmla="*/ 61499 h 111221"/>
                    <a:gd name="connsiteX4" fmla="*/ 48534 w 95755"/>
                    <a:gd name="connsiteY4" fmla="*/ 88977 h 111221"/>
                    <a:gd name="connsiteX5" fmla="*/ 72145 w 95755"/>
                    <a:gd name="connsiteY5" fmla="*/ 62807 h 111221"/>
                    <a:gd name="connsiteX6" fmla="*/ 72145 w 95755"/>
                    <a:gd name="connsiteY6" fmla="*/ 0 h 111221"/>
                    <a:gd name="connsiteX7" fmla="*/ 95756 w 95755"/>
                    <a:gd name="connsiteY7" fmla="*/ 0 h 111221"/>
                    <a:gd name="connsiteX8" fmla="*/ 95756 w 95755"/>
                    <a:gd name="connsiteY8" fmla="*/ 61499 h 111221"/>
                    <a:gd name="connsiteX9" fmla="*/ 47222 w 95755"/>
                    <a:gd name="connsiteY9" fmla="*/ 111221 h 111221"/>
                    <a:gd name="connsiteX10" fmla="*/ 0 w 95755"/>
                    <a:gd name="connsiteY10" fmla="*/ 62807 h 11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55" h="111221">
                      <a:moveTo>
                        <a:pt x="1312" y="62807"/>
                      </a:moveTo>
                      <a:lnTo>
                        <a:pt x="1312" y="0"/>
                      </a:lnTo>
                      <a:lnTo>
                        <a:pt x="24923" y="0"/>
                      </a:lnTo>
                      <a:lnTo>
                        <a:pt x="24923" y="61499"/>
                      </a:lnTo>
                      <a:cubicBezTo>
                        <a:pt x="24923" y="79818"/>
                        <a:pt x="34105" y="88977"/>
                        <a:pt x="48534" y="88977"/>
                      </a:cubicBezTo>
                      <a:cubicBezTo>
                        <a:pt x="62963" y="88977"/>
                        <a:pt x="72145" y="79818"/>
                        <a:pt x="72145" y="62807"/>
                      </a:cubicBezTo>
                      <a:lnTo>
                        <a:pt x="72145" y="0"/>
                      </a:lnTo>
                      <a:lnTo>
                        <a:pt x="95756" y="0"/>
                      </a:lnTo>
                      <a:lnTo>
                        <a:pt x="95756" y="61499"/>
                      </a:lnTo>
                      <a:cubicBezTo>
                        <a:pt x="95756" y="94211"/>
                        <a:pt x="77392" y="111221"/>
                        <a:pt x="47222" y="111221"/>
                      </a:cubicBezTo>
                      <a:cubicBezTo>
                        <a:pt x="17052" y="111221"/>
                        <a:pt x="0" y="95519"/>
                        <a:pt x="0" y="62807"/>
                      </a:cubicBezTo>
                      <a:close/>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AB789BF-3997-93E2-23D9-B269A132D5E9}"/>
                    </a:ext>
                  </a:extLst>
                </p:cNvPr>
                <p:cNvSpPr/>
                <p:nvPr/>
              </p:nvSpPr>
              <p:spPr>
                <a:xfrm>
                  <a:off x="5876941" y="3134590"/>
                  <a:ext cx="93132" cy="108604"/>
                </a:xfrm>
                <a:custGeom>
                  <a:avLst/>
                  <a:gdLst>
                    <a:gd name="connsiteX0" fmla="*/ 0 w 93132"/>
                    <a:gd name="connsiteY0" fmla="*/ 0 h 108604"/>
                    <a:gd name="connsiteX1" fmla="*/ 49846 w 93132"/>
                    <a:gd name="connsiteY1" fmla="*/ 0 h 108604"/>
                    <a:gd name="connsiteX2" fmla="*/ 81327 w 93132"/>
                    <a:gd name="connsiteY2" fmla="*/ 10468 h 108604"/>
                    <a:gd name="connsiteX3" fmla="*/ 90509 w 93132"/>
                    <a:gd name="connsiteY3" fmla="*/ 35329 h 108604"/>
                    <a:gd name="connsiteX4" fmla="*/ 90509 w 93132"/>
                    <a:gd name="connsiteY4" fmla="*/ 35329 h 108604"/>
                    <a:gd name="connsiteX5" fmla="*/ 66898 w 93132"/>
                    <a:gd name="connsiteY5" fmla="*/ 69350 h 108604"/>
                    <a:gd name="connsiteX6" fmla="*/ 93132 w 93132"/>
                    <a:gd name="connsiteY6" fmla="*/ 108604 h 108604"/>
                    <a:gd name="connsiteX7" fmla="*/ 65586 w 93132"/>
                    <a:gd name="connsiteY7" fmla="*/ 108604 h 108604"/>
                    <a:gd name="connsiteX8" fmla="*/ 41975 w 93132"/>
                    <a:gd name="connsiteY8" fmla="*/ 73275 h 108604"/>
                    <a:gd name="connsiteX9" fmla="*/ 23611 w 93132"/>
                    <a:gd name="connsiteY9" fmla="*/ 73275 h 108604"/>
                    <a:gd name="connsiteX10" fmla="*/ 23611 w 93132"/>
                    <a:gd name="connsiteY10" fmla="*/ 108604 h 108604"/>
                    <a:gd name="connsiteX11" fmla="*/ 0 w 93132"/>
                    <a:gd name="connsiteY11" fmla="*/ 108604 h 108604"/>
                    <a:gd name="connsiteX12" fmla="*/ 0 w 93132"/>
                    <a:gd name="connsiteY12" fmla="*/ 0 h 108604"/>
                    <a:gd name="connsiteX13" fmla="*/ 48534 w 93132"/>
                    <a:gd name="connsiteY13" fmla="*/ 53648 h 108604"/>
                    <a:gd name="connsiteX14" fmla="*/ 66898 w 93132"/>
                    <a:gd name="connsiteY14" fmla="*/ 37946 h 108604"/>
                    <a:gd name="connsiteX15" fmla="*/ 66898 w 93132"/>
                    <a:gd name="connsiteY15" fmla="*/ 37946 h 108604"/>
                    <a:gd name="connsiteX16" fmla="*/ 48534 w 93132"/>
                    <a:gd name="connsiteY16" fmla="*/ 22244 h 108604"/>
                    <a:gd name="connsiteX17" fmla="*/ 24923 w 93132"/>
                    <a:gd name="connsiteY17" fmla="*/ 22244 h 108604"/>
                    <a:gd name="connsiteX18" fmla="*/ 24923 w 93132"/>
                    <a:gd name="connsiteY18" fmla="*/ 53648 h 108604"/>
                    <a:gd name="connsiteX19" fmla="*/ 49846 w 93132"/>
                    <a:gd name="connsiteY19" fmla="*/ 53648 h 1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32" h="108604">
                      <a:moveTo>
                        <a:pt x="0" y="0"/>
                      </a:moveTo>
                      <a:lnTo>
                        <a:pt x="49846" y="0"/>
                      </a:lnTo>
                      <a:cubicBezTo>
                        <a:pt x="64275" y="0"/>
                        <a:pt x="74768" y="3925"/>
                        <a:pt x="81327" y="10468"/>
                      </a:cubicBezTo>
                      <a:cubicBezTo>
                        <a:pt x="87886" y="17010"/>
                        <a:pt x="90509" y="24861"/>
                        <a:pt x="90509" y="35329"/>
                      </a:cubicBezTo>
                      <a:lnTo>
                        <a:pt x="90509" y="35329"/>
                      </a:lnTo>
                      <a:cubicBezTo>
                        <a:pt x="90509" y="53648"/>
                        <a:pt x="81327" y="64116"/>
                        <a:pt x="66898" y="69350"/>
                      </a:cubicBezTo>
                      <a:lnTo>
                        <a:pt x="93132" y="108604"/>
                      </a:lnTo>
                      <a:lnTo>
                        <a:pt x="65586" y="108604"/>
                      </a:lnTo>
                      <a:lnTo>
                        <a:pt x="41975" y="73275"/>
                      </a:lnTo>
                      <a:lnTo>
                        <a:pt x="23611" y="73275"/>
                      </a:lnTo>
                      <a:lnTo>
                        <a:pt x="23611" y="108604"/>
                      </a:lnTo>
                      <a:lnTo>
                        <a:pt x="0" y="108604"/>
                      </a:lnTo>
                      <a:lnTo>
                        <a:pt x="0" y="0"/>
                      </a:lnTo>
                      <a:close/>
                      <a:moveTo>
                        <a:pt x="48534" y="53648"/>
                      </a:moveTo>
                      <a:cubicBezTo>
                        <a:pt x="60339" y="53648"/>
                        <a:pt x="66898" y="47105"/>
                        <a:pt x="66898" y="37946"/>
                      </a:cubicBezTo>
                      <a:lnTo>
                        <a:pt x="66898" y="37946"/>
                      </a:lnTo>
                      <a:cubicBezTo>
                        <a:pt x="66898" y="27478"/>
                        <a:pt x="60339" y="22244"/>
                        <a:pt x="48534" y="22244"/>
                      </a:cubicBezTo>
                      <a:lnTo>
                        <a:pt x="24923" y="22244"/>
                      </a:lnTo>
                      <a:lnTo>
                        <a:pt x="24923" y="53648"/>
                      </a:lnTo>
                      <a:lnTo>
                        <a:pt x="49846" y="53648"/>
                      </a:lnTo>
                      <a:close/>
                    </a:path>
                  </a:pathLst>
                </a:custGeom>
                <a:solidFill>
                  <a:srgbClr val="FFFFFF"/>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18AE01E-8386-1DF7-104A-A1F22D2CB678}"/>
                    </a:ext>
                  </a:extLst>
                </p:cNvPr>
                <p:cNvSpPr/>
                <p:nvPr/>
              </p:nvSpPr>
              <p:spPr>
                <a:xfrm>
                  <a:off x="6004179" y="3133282"/>
                  <a:ext cx="104937" cy="112529"/>
                </a:xfrm>
                <a:custGeom>
                  <a:avLst/>
                  <a:gdLst>
                    <a:gd name="connsiteX0" fmla="*/ 1312 w 104937"/>
                    <a:gd name="connsiteY0" fmla="*/ 56265 h 112529"/>
                    <a:gd name="connsiteX1" fmla="*/ 1312 w 104937"/>
                    <a:gd name="connsiteY1" fmla="*/ 56265 h 112529"/>
                    <a:gd name="connsiteX2" fmla="*/ 59028 w 104937"/>
                    <a:gd name="connsiteY2" fmla="*/ 0 h 112529"/>
                    <a:gd name="connsiteX3" fmla="*/ 102314 w 104937"/>
                    <a:gd name="connsiteY3" fmla="*/ 14393 h 112529"/>
                    <a:gd name="connsiteX4" fmla="*/ 86574 w 104937"/>
                    <a:gd name="connsiteY4" fmla="*/ 32712 h 112529"/>
                    <a:gd name="connsiteX5" fmla="*/ 57716 w 104937"/>
                    <a:gd name="connsiteY5" fmla="*/ 22244 h 112529"/>
                    <a:gd name="connsiteX6" fmla="*/ 26234 w 104937"/>
                    <a:gd name="connsiteY6" fmla="*/ 56265 h 112529"/>
                    <a:gd name="connsiteX7" fmla="*/ 26234 w 104937"/>
                    <a:gd name="connsiteY7" fmla="*/ 56265 h 112529"/>
                    <a:gd name="connsiteX8" fmla="*/ 59028 w 104937"/>
                    <a:gd name="connsiteY8" fmla="*/ 91594 h 112529"/>
                    <a:gd name="connsiteX9" fmla="*/ 81327 w 104937"/>
                    <a:gd name="connsiteY9" fmla="*/ 85052 h 112529"/>
                    <a:gd name="connsiteX10" fmla="*/ 81327 w 104937"/>
                    <a:gd name="connsiteY10" fmla="*/ 69350 h 112529"/>
                    <a:gd name="connsiteX11" fmla="*/ 57716 w 104937"/>
                    <a:gd name="connsiteY11" fmla="*/ 69350 h 112529"/>
                    <a:gd name="connsiteX12" fmla="*/ 57716 w 104937"/>
                    <a:gd name="connsiteY12" fmla="*/ 48414 h 112529"/>
                    <a:gd name="connsiteX13" fmla="*/ 104938 w 104937"/>
                    <a:gd name="connsiteY13" fmla="*/ 48414 h 112529"/>
                    <a:gd name="connsiteX14" fmla="*/ 104938 w 104937"/>
                    <a:gd name="connsiteY14" fmla="*/ 95519 h 112529"/>
                    <a:gd name="connsiteX15" fmla="*/ 57716 w 104937"/>
                    <a:gd name="connsiteY15" fmla="*/ 112530 h 112529"/>
                    <a:gd name="connsiteX16" fmla="*/ 0 w 104937"/>
                    <a:gd name="connsiteY16" fmla="*/ 56265 h 11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937" h="112529">
                      <a:moveTo>
                        <a:pt x="1312" y="56265"/>
                      </a:moveTo>
                      <a:lnTo>
                        <a:pt x="1312" y="56265"/>
                      </a:lnTo>
                      <a:cubicBezTo>
                        <a:pt x="1312" y="24861"/>
                        <a:pt x="24923" y="0"/>
                        <a:pt x="59028" y="0"/>
                      </a:cubicBezTo>
                      <a:cubicBezTo>
                        <a:pt x="93132" y="0"/>
                        <a:pt x="90509" y="5234"/>
                        <a:pt x="102314" y="14393"/>
                      </a:cubicBezTo>
                      <a:lnTo>
                        <a:pt x="86574" y="32712"/>
                      </a:lnTo>
                      <a:cubicBezTo>
                        <a:pt x="78703" y="26170"/>
                        <a:pt x="70833" y="22244"/>
                        <a:pt x="57716" y="22244"/>
                      </a:cubicBezTo>
                      <a:cubicBezTo>
                        <a:pt x="44599" y="22244"/>
                        <a:pt x="26234" y="37946"/>
                        <a:pt x="26234" y="56265"/>
                      </a:cubicBezTo>
                      <a:lnTo>
                        <a:pt x="26234" y="56265"/>
                      </a:lnTo>
                      <a:cubicBezTo>
                        <a:pt x="26234" y="75892"/>
                        <a:pt x="39352" y="91594"/>
                        <a:pt x="59028" y="91594"/>
                      </a:cubicBezTo>
                      <a:cubicBezTo>
                        <a:pt x="78703" y="91594"/>
                        <a:pt x="76080" y="88977"/>
                        <a:pt x="81327" y="85052"/>
                      </a:cubicBezTo>
                      <a:lnTo>
                        <a:pt x="81327" y="69350"/>
                      </a:lnTo>
                      <a:lnTo>
                        <a:pt x="57716" y="69350"/>
                      </a:lnTo>
                      <a:lnTo>
                        <a:pt x="57716" y="48414"/>
                      </a:lnTo>
                      <a:lnTo>
                        <a:pt x="104938" y="48414"/>
                      </a:lnTo>
                      <a:lnTo>
                        <a:pt x="104938" y="95519"/>
                      </a:lnTo>
                      <a:cubicBezTo>
                        <a:pt x="93132" y="104679"/>
                        <a:pt x="78703" y="112530"/>
                        <a:pt x="57716" y="112530"/>
                      </a:cubicBezTo>
                      <a:cubicBezTo>
                        <a:pt x="23611" y="112530"/>
                        <a:pt x="0" y="88977"/>
                        <a:pt x="0" y="56265"/>
                      </a:cubicBezTo>
                      <a:close/>
                    </a:path>
                  </a:pathLst>
                </a:custGeom>
                <a:solidFill>
                  <a:srgbClr val="FFFFFF"/>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7538F53-2DB3-8FEF-B129-9675B76F2312}"/>
                    </a:ext>
                  </a:extLst>
                </p:cNvPr>
                <p:cNvSpPr/>
                <p:nvPr/>
              </p:nvSpPr>
              <p:spPr>
                <a:xfrm>
                  <a:off x="6153715" y="3134590"/>
                  <a:ext cx="23611" cy="108604"/>
                </a:xfrm>
                <a:custGeom>
                  <a:avLst/>
                  <a:gdLst>
                    <a:gd name="connsiteX0" fmla="*/ 0 w 23611"/>
                    <a:gd name="connsiteY0" fmla="*/ 0 h 108604"/>
                    <a:gd name="connsiteX1" fmla="*/ 23611 w 23611"/>
                    <a:gd name="connsiteY1" fmla="*/ 0 h 108604"/>
                    <a:gd name="connsiteX2" fmla="*/ 23611 w 23611"/>
                    <a:gd name="connsiteY2" fmla="*/ 108604 h 108604"/>
                    <a:gd name="connsiteX3" fmla="*/ 0 w 23611"/>
                    <a:gd name="connsiteY3" fmla="*/ 108604 h 108604"/>
                    <a:gd name="connsiteX4" fmla="*/ 0 w 23611"/>
                    <a:gd name="connsiteY4" fmla="*/ 0 h 10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1" h="108604">
                      <a:moveTo>
                        <a:pt x="0" y="0"/>
                      </a:moveTo>
                      <a:lnTo>
                        <a:pt x="23611" y="0"/>
                      </a:lnTo>
                      <a:lnTo>
                        <a:pt x="23611" y="108604"/>
                      </a:lnTo>
                      <a:lnTo>
                        <a:pt x="0" y="108604"/>
                      </a:lnTo>
                      <a:lnTo>
                        <a:pt x="0" y="0"/>
                      </a:lnTo>
                      <a:close/>
                    </a:path>
                  </a:pathLst>
                </a:custGeom>
                <a:solidFill>
                  <a:srgbClr val="FFFFFF"/>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D393A64-AF78-EF6F-2A01-0532D011B393}"/>
                    </a:ext>
                  </a:extLst>
                </p:cNvPr>
                <p:cNvSpPr/>
                <p:nvPr/>
              </p:nvSpPr>
              <p:spPr>
                <a:xfrm>
                  <a:off x="6220613" y="3133282"/>
                  <a:ext cx="101002" cy="112529"/>
                </a:xfrm>
                <a:custGeom>
                  <a:avLst/>
                  <a:gdLst>
                    <a:gd name="connsiteX0" fmla="*/ 0 w 101002"/>
                    <a:gd name="connsiteY0" fmla="*/ 56265 h 112529"/>
                    <a:gd name="connsiteX1" fmla="*/ 0 w 101002"/>
                    <a:gd name="connsiteY1" fmla="*/ 56265 h 112529"/>
                    <a:gd name="connsiteX2" fmla="*/ 56404 w 101002"/>
                    <a:gd name="connsiteY2" fmla="*/ 0 h 112529"/>
                    <a:gd name="connsiteX3" fmla="*/ 99691 w 101002"/>
                    <a:gd name="connsiteY3" fmla="*/ 17010 h 112529"/>
                    <a:gd name="connsiteX4" fmla="*/ 83950 w 101002"/>
                    <a:gd name="connsiteY4" fmla="*/ 34021 h 112529"/>
                    <a:gd name="connsiteX5" fmla="*/ 56404 w 101002"/>
                    <a:gd name="connsiteY5" fmla="*/ 22244 h 112529"/>
                    <a:gd name="connsiteX6" fmla="*/ 24923 w 101002"/>
                    <a:gd name="connsiteY6" fmla="*/ 56265 h 112529"/>
                    <a:gd name="connsiteX7" fmla="*/ 24923 w 101002"/>
                    <a:gd name="connsiteY7" fmla="*/ 56265 h 112529"/>
                    <a:gd name="connsiteX8" fmla="*/ 56404 w 101002"/>
                    <a:gd name="connsiteY8" fmla="*/ 90286 h 112529"/>
                    <a:gd name="connsiteX9" fmla="*/ 85262 w 101002"/>
                    <a:gd name="connsiteY9" fmla="*/ 77201 h 112529"/>
                    <a:gd name="connsiteX10" fmla="*/ 101003 w 101002"/>
                    <a:gd name="connsiteY10" fmla="*/ 92902 h 112529"/>
                    <a:gd name="connsiteX11" fmla="*/ 56404 w 101002"/>
                    <a:gd name="connsiteY11" fmla="*/ 112530 h 112529"/>
                    <a:gd name="connsiteX12" fmla="*/ 0 w 101002"/>
                    <a:gd name="connsiteY12" fmla="*/ 56265 h 11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02" h="112529">
                      <a:moveTo>
                        <a:pt x="0" y="56265"/>
                      </a:moveTo>
                      <a:lnTo>
                        <a:pt x="0" y="56265"/>
                      </a:lnTo>
                      <a:cubicBezTo>
                        <a:pt x="0" y="24861"/>
                        <a:pt x="23611" y="0"/>
                        <a:pt x="56404" y="0"/>
                      </a:cubicBezTo>
                      <a:cubicBezTo>
                        <a:pt x="89197" y="0"/>
                        <a:pt x="89197" y="6542"/>
                        <a:pt x="99691" y="17010"/>
                      </a:cubicBezTo>
                      <a:lnTo>
                        <a:pt x="83950" y="34021"/>
                      </a:lnTo>
                      <a:cubicBezTo>
                        <a:pt x="76080" y="26170"/>
                        <a:pt x="66898" y="22244"/>
                        <a:pt x="56404" y="22244"/>
                      </a:cubicBezTo>
                      <a:cubicBezTo>
                        <a:pt x="38040" y="22244"/>
                        <a:pt x="24923" y="37946"/>
                        <a:pt x="24923" y="56265"/>
                      </a:cubicBezTo>
                      <a:lnTo>
                        <a:pt x="24923" y="56265"/>
                      </a:lnTo>
                      <a:cubicBezTo>
                        <a:pt x="24923" y="75892"/>
                        <a:pt x="38040" y="90286"/>
                        <a:pt x="56404" y="90286"/>
                      </a:cubicBezTo>
                      <a:cubicBezTo>
                        <a:pt x="74768" y="90286"/>
                        <a:pt x="76080" y="85052"/>
                        <a:pt x="85262" y="77201"/>
                      </a:cubicBezTo>
                      <a:lnTo>
                        <a:pt x="101003" y="92902"/>
                      </a:lnTo>
                      <a:cubicBezTo>
                        <a:pt x="89197" y="104679"/>
                        <a:pt x="77392" y="112530"/>
                        <a:pt x="56404" y="112530"/>
                      </a:cubicBezTo>
                      <a:cubicBezTo>
                        <a:pt x="23611" y="112530"/>
                        <a:pt x="0" y="87668"/>
                        <a:pt x="0" y="56265"/>
                      </a:cubicBezTo>
                      <a:close/>
                    </a:path>
                  </a:pathLst>
                </a:custGeom>
                <a:solidFill>
                  <a:srgbClr val="FFFFFF"/>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1C4F20F-8A35-A6EA-D313-6AE313E46851}"/>
                    </a:ext>
                  </a:extLst>
                </p:cNvPr>
                <p:cNvSpPr/>
                <p:nvPr/>
              </p:nvSpPr>
              <p:spPr>
                <a:xfrm>
                  <a:off x="6351786" y="3133282"/>
                  <a:ext cx="116743" cy="109912"/>
                </a:xfrm>
                <a:custGeom>
                  <a:avLst/>
                  <a:gdLst>
                    <a:gd name="connsiteX0" fmla="*/ 47222 w 116743"/>
                    <a:gd name="connsiteY0" fmla="*/ 0 h 109912"/>
                    <a:gd name="connsiteX1" fmla="*/ 69521 w 116743"/>
                    <a:gd name="connsiteY1" fmla="*/ 0 h 109912"/>
                    <a:gd name="connsiteX2" fmla="*/ 116743 w 116743"/>
                    <a:gd name="connsiteY2" fmla="*/ 109913 h 109912"/>
                    <a:gd name="connsiteX3" fmla="*/ 91821 w 116743"/>
                    <a:gd name="connsiteY3" fmla="*/ 109913 h 109912"/>
                    <a:gd name="connsiteX4" fmla="*/ 81327 w 116743"/>
                    <a:gd name="connsiteY4" fmla="*/ 85052 h 109912"/>
                    <a:gd name="connsiteX5" fmla="*/ 35417 w 116743"/>
                    <a:gd name="connsiteY5" fmla="*/ 85052 h 109912"/>
                    <a:gd name="connsiteX6" fmla="*/ 24923 w 116743"/>
                    <a:gd name="connsiteY6" fmla="*/ 109913 h 109912"/>
                    <a:gd name="connsiteX7" fmla="*/ 0 w 116743"/>
                    <a:gd name="connsiteY7" fmla="*/ 109913 h 109912"/>
                    <a:gd name="connsiteX8" fmla="*/ 47222 w 116743"/>
                    <a:gd name="connsiteY8" fmla="*/ 0 h 109912"/>
                    <a:gd name="connsiteX9" fmla="*/ 72145 w 116743"/>
                    <a:gd name="connsiteY9" fmla="*/ 65424 h 109912"/>
                    <a:gd name="connsiteX10" fmla="*/ 57716 w 116743"/>
                    <a:gd name="connsiteY10" fmla="*/ 30095 h 109912"/>
                    <a:gd name="connsiteX11" fmla="*/ 43287 w 116743"/>
                    <a:gd name="connsiteY11" fmla="*/ 65424 h 109912"/>
                    <a:gd name="connsiteX12" fmla="*/ 72145 w 116743"/>
                    <a:gd name="connsiteY12" fmla="*/ 65424 h 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743" h="109912">
                      <a:moveTo>
                        <a:pt x="47222" y="0"/>
                      </a:moveTo>
                      <a:lnTo>
                        <a:pt x="69521" y="0"/>
                      </a:lnTo>
                      <a:lnTo>
                        <a:pt x="116743" y="109913"/>
                      </a:lnTo>
                      <a:lnTo>
                        <a:pt x="91821" y="109913"/>
                      </a:lnTo>
                      <a:lnTo>
                        <a:pt x="81327" y="85052"/>
                      </a:lnTo>
                      <a:lnTo>
                        <a:pt x="35417" y="85052"/>
                      </a:lnTo>
                      <a:lnTo>
                        <a:pt x="24923" y="109913"/>
                      </a:lnTo>
                      <a:lnTo>
                        <a:pt x="0" y="109913"/>
                      </a:lnTo>
                      <a:lnTo>
                        <a:pt x="47222" y="0"/>
                      </a:lnTo>
                      <a:close/>
                      <a:moveTo>
                        <a:pt x="72145" y="65424"/>
                      </a:moveTo>
                      <a:lnTo>
                        <a:pt x="57716" y="30095"/>
                      </a:lnTo>
                      <a:lnTo>
                        <a:pt x="43287" y="65424"/>
                      </a:lnTo>
                      <a:lnTo>
                        <a:pt x="72145" y="65424"/>
                      </a:lnTo>
                      <a:close/>
                    </a:path>
                  </a:pathLst>
                </a:custGeom>
                <a:solidFill>
                  <a:srgbClr val="FFFFFF"/>
                </a:solid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0F5B62B-2315-7324-E07E-B604437E0711}"/>
                    </a:ext>
                  </a:extLst>
                </p:cNvPr>
                <p:cNvSpPr/>
                <p:nvPr/>
              </p:nvSpPr>
              <p:spPr>
                <a:xfrm>
                  <a:off x="6505258" y="3134590"/>
                  <a:ext cx="78703" cy="109912"/>
                </a:xfrm>
                <a:custGeom>
                  <a:avLst/>
                  <a:gdLst>
                    <a:gd name="connsiteX0" fmla="*/ 0 w 78703"/>
                    <a:gd name="connsiteY0" fmla="*/ 0 h 109912"/>
                    <a:gd name="connsiteX1" fmla="*/ 23611 w 78703"/>
                    <a:gd name="connsiteY1" fmla="*/ 0 h 109912"/>
                    <a:gd name="connsiteX2" fmla="*/ 23611 w 78703"/>
                    <a:gd name="connsiteY2" fmla="*/ 87668 h 109912"/>
                    <a:gd name="connsiteX3" fmla="*/ 78703 w 78703"/>
                    <a:gd name="connsiteY3" fmla="*/ 87668 h 109912"/>
                    <a:gd name="connsiteX4" fmla="*/ 78703 w 78703"/>
                    <a:gd name="connsiteY4" fmla="*/ 109913 h 109912"/>
                    <a:gd name="connsiteX5" fmla="*/ 0 w 78703"/>
                    <a:gd name="connsiteY5" fmla="*/ 109913 h 109912"/>
                    <a:gd name="connsiteX6" fmla="*/ 0 w 78703"/>
                    <a:gd name="connsiteY6" fmla="*/ 1308 h 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03" h="109912">
                      <a:moveTo>
                        <a:pt x="0" y="0"/>
                      </a:moveTo>
                      <a:lnTo>
                        <a:pt x="23611" y="0"/>
                      </a:lnTo>
                      <a:lnTo>
                        <a:pt x="23611" y="87668"/>
                      </a:lnTo>
                      <a:lnTo>
                        <a:pt x="78703" y="87668"/>
                      </a:lnTo>
                      <a:lnTo>
                        <a:pt x="78703" y="109913"/>
                      </a:lnTo>
                      <a:lnTo>
                        <a:pt x="0" y="109913"/>
                      </a:lnTo>
                      <a:lnTo>
                        <a:pt x="0" y="1308"/>
                      </a:lnTo>
                      <a:close/>
                    </a:path>
                  </a:pathLst>
                </a:custGeom>
                <a:solidFill>
                  <a:srgbClr val="FFFFFF"/>
                </a:solid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E54CBE4-50F9-EAAA-AD31-2441A8E1645F}"/>
                    </a:ext>
                  </a:extLst>
                </p:cNvPr>
                <p:cNvSpPr/>
                <p:nvPr/>
              </p:nvSpPr>
              <p:spPr>
                <a:xfrm>
                  <a:off x="5441449" y="3338714"/>
                  <a:ext cx="183641" cy="179262"/>
                </a:xfrm>
                <a:custGeom>
                  <a:avLst/>
                  <a:gdLst>
                    <a:gd name="connsiteX0" fmla="*/ 160030 w 183641"/>
                    <a:gd name="connsiteY0" fmla="*/ 179262 h 179262"/>
                    <a:gd name="connsiteX1" fmla="*/ 141666 w 183641"/>
                    <a:gd name="connsiteY1" fmla="*/ 162252 h 179262"/>
                    <a:gd name="connsiteX2" fmla="*/ 90509 w 183641"/>
                    <a:gd name="connsiteY2" fmla="*/ 176646 h 179262"/>
                    <a:gd name="connsiteX3" fmla="*/ 0 w 183641"/>
                    <a:gd name="connsiteY3" fmla="*/ 88977 h 179262"/>
                    <a:gd name="connsiteX4" fmla="*/ 0 w 183641"/>
                    <a:gd name="connsiteY4" fmla="*/ 88977 h 179262"/>
                    <a:gd name="connsiteX5" fmla="*/ 91821 w 183641"/>
                    <a:gd name="connsiteY5" fmla="*/ 0 h 179262"/>
                    <a:gd name="connsiteX6" fmla="*/ 182330 w 183641"/>
                    <a:gd name="connsiteY6" fmla="*/ 87668 h 179262"/>
                    <a:gd name="connsiteX7" fmla="*/ 182330 w 183641"/>
                    <a:gd name="connsiteY7" fmla="*/ 87668 h 179262"/>
                    <a:gd name="connsiteX8" fmla="*/ 166589 w 183641"/>
                    <a:gd name="connsiteY8" fmla="*/ 137391 h 179262"/>
                    <a:gd name="connsiteX9" fmla="*/ 183641 w 183641"/>
                    <a:gd name="connsiteY9" fmla="*/ 151784 h 179262"/>
                    <a:gd name="connsiteX10" fmla="*/ 160030 w 183641"/>
                    <a:gd name="connsiteY10" fmla="*/ 177954 h 179262"/>
                    <a:gd name="connsiteX11" fmla="*/ 112808 w 183641"/>
                    <a:gd name="connsiteY11" fmla="*/ 138699 h 179262"/>
                    <a:gd name="connsiteX12" fmla="*/ 85262 w 183641"/>
                    <a:gd name="connsiteY12" fmla="*/ 115147 h 179262"/>
                    <a:gd name="connsiteX13" fmla="*/ 108873 w 183641"/>
                    <a:gd name="connsiteY13" fmla="*/ 87668 h 179262"/>
                    <a:gd name="connsiteX14" fmla="*/ 136419 w 183641"/>
                    <a:gd name="connsiteY14" fmla="*/ 112530 h 179262"/>
                    <a:gd name="connsiteX15" fmla="*/ 141666 w 183641"/>
                    <a:gd name="connsiteY15" fmla="*/ 88977 h 179262"/>
                    <a:gd name="connsiteX16" fmla="*/ 141666 w 183641"/>
                    <a:gd name="connsiteY16" fmla="*/ 88977 h 179262"/>
                    <a:gd name="connsiteX17" fmla="*/ 89197 w 183641"/>
                    <a:gd name="connsiteY17" fmla="*/ 35329 h 179262"/>
                    <a:gd name="connsiteX18" fmla="*/ 38040 w 183641"/>
                    <a:gd name="connsiteY18" fmla="*/ 88977 h 179262"/>
                    <a:gd name="connsiteX19" fmla="*/ 38040 w 183641"/>
                    <a:gd name="connsiteY19" fmla="*/ 88977 h 179262"/>
                    <a:gd name="connsiteX20" fmla="*/ 90509 w 183641"/>
                    <a:gd name="connsiteY20" fmla="*/ 142625 h 179262"/>
                    <a:gd name="connsiteX21" fmla="*/ 112808 w 183641"/>
                    <a:gd name="connsiteY21" fmla="*/ 137391 h 17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641" h="179262">
                      <a:moveTo>
                        <a:pt x="160030" y="179262"/>
                      </a:moveTo>
                      <a:lnTo>
                        <a:pt x="141666" y="162252"/>
                      </a:lnTo>
                      <a:cubicBezTo>
                        <a:pt x="127237" y="171411"/>
                        <a:pt x="110185" y="176646"/>
                        <a:pt x="90509" y="176646"/>
                      </a:cubicBezTo>
                      <a:cubicBezTo>
                        <a:pt x="38040" y="176646"/>
                        <a:pt x="0" y="137391"/>
                        <a:pt x="0" y="88977"/>
                      </a:cubicBezTo>
                      <a:lnTo>
                        <a:pt x="0" y="88977"/>
                      </a:lnTo>
                      <a:cubicBezTo>
                        <a:pt x="0" y="40563"/>
                        <a:pt x="38040" y="0"/>
                        <a:pt x="91821" y="0"/>
                      </a:cubicBezTo>
                      <a:cubicBezTo>
                        <a:pt x="145601" y="0"/>
                        <a:pt x="182330" y="39255"/>
                        <a:pt x="182330" y="87668"/>
                      </a:cubicBezTo>
                      <a:lnTo>
                        <a:pt x="182330" y="87668"/>
                      </a:lnTo>
                      <a:cubicBezTo>
                        <a:pt x="182330" y="105987"/>
                        <a:pt x="177083" y="122998"/>
                        <a:pt x="166589" y="137391"/>
                      </a:cubicBezTo>
                      <a:lnTo>
                        <a:pt x="183641" y="151784"/>
                      </a:lnTo>
                      <a:lnTo>
                        <a:pt x="160030" y="177954"/>
                      </a:lnTo>
                      <a:close/>
                      <a:moveTo>
                        <a:pt x="112808" y="138699"/>
                      </a:moveTo>
                      <a:lnTo>
                        <a:pt x="85262" y="115147"/>
                      </a:lnTo>
                      <a:lnTo>
                        <a:pt x="108873" y="87668"/>
                      </a:lnTo>
                      <a:lnTo>
                        <a:pt x="136419" y="112530"/>
                      </a:lnTo>
                      <a:cubicBezTo>
                        <a:pt x="139043" y="105987"/>
                        <a:pt x="141666" y="98136"/>
                        <a:pt x="141666" y="88977"/>
                      </a:cubicBezTo>
                      <a:lnTo>
                        <a:pt x="141666" y="88977"/>
                      </a:lnTo>
                      <a:cubicBezTo>
                        <a:pt x="141666" y="58882"/>
                        <a:pt x="120678" y="35329"/>
                        <a:pt x="89197" y="35329"/>
                      </a:cubicBezTo>
                      <a:cubicBezTo>
                        <a:pt x="57716" y="35329"/>
                        <a:pt x="38040" y="58882"/>
                        <a:pt x="38040" y="88977"/>
                      </a:cubicBezTo>
                      <a:lnTo>
                        <a:pt x="38040" y="88977"/>
                      </a:lnTo>
                      <a:cubicBezTo>
                        <a:pt x="38040" y="119072"/>
                        <a:pt x="59028" y="142625"/>
                        <a:pt x="90509" y="142625"/>
                      </a:cubicBezTo>
                      <a:cubicBezTo>
                        <a:pt x="121990" y="142625"/>
                        <a:pt x="106250" y="141316"/>
                        <a:pt x="112808" y="137391"/>
                      </a:cubicBezTo>
                      <a:close/>
                    </a:path>
                  </a:pathLst>
                </a:custGeom>
                <a:solidFill>
                  <a:srgbClr val="FFFFFF"/>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474CC46-5324-ED1C-3A3E-7127F16234BE}"/>
                    </a:ext>
                  </a:extLst>
                </p:cNvPr>
                <p:cNvSpPr/>
                <p:nvPr/>
              </p:nvSpPr>
              <p:spPr>
                <a:xfrm>
                  <a:off x="5685430" y="3341331"/>
                  <a:ext cx="149536" cy="174028"/>
                </a:xfrm>
                <a:custGeom>
                  <a:avLst/>
                  <a:gdLst>
                    <a:gd name="connsiteX0" fmla="*/ 0 w 149536"/>
                    <a:gd name="connsiteY0" fmla="*/ 98136 h 174028"/>
                    <a:gd name="connsiteX1" fmla="*/ 0 w 149536"/>
                    <a:gd name="connsiteY1" fmla="*/ 0 h 174028"/>
                    <a:gd name="connsiteX2" fmla="*/ 38040 w 149536"/>
                    <a:gd name="connsiteY2" fmla="*/ 0 h 174028"/>
                    <a:gd name="connsiteX3" fmla="*/ 38040 w 149536"/>
                    <a:gd name="connsiteY3" fmla="*/ 96828 h 174028"/>
                    <a:gd name="connsiteX4" fmla="*/ 74768 w 149536"/>
                    <a:gd name="connsiteY4" fmla="*/ 138699 h 174028"/>
                    <a:gd name="connsiteX5" fmla="*/ 111497 w 149536"/>
                    <a:gd name="connsiteY5" fmla="*/ 98136 h 174028"/>
                    <a:gd name="connsiteX6" fmla="*/ 111497 w 149536"/>
                    <a:gd name="connsiteY6" fmla="*/ 0 h 174028"/>
                    <a:gd name="connsiteX7" fmla="*/ 149536 w 149536"/>
                    <a:gd name="connsiteY7" fmla="*/ 0 h 174028"/>
                    <a:gd name="connsiteX8" fmla="*/ 149536 w 149536"/>
                    <a:gd name="connsiteY8" fmla="*/ 96828 h 174028"/>
                    <a:gd name="connsiteX9" fmla="*/ 74768 w 149536"/>
                    <a:gd name="connsiteY9" fmla="*/ 174029 h 174028"/>
                    <a:gd name="connsiteX10" fmla="*/ 0 w 149536"/>
                    <a:gd name="connsiteY10" fmla="*/ 98136 h 17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36" h="174028">
                      <a:moveTo>
                        <a:pt x="0" y="98136"/>
                      </a:moveTo>
                      <a:lnTo>
                        <a:pt x="0" y="0"/>
                      </a:lnTo>
                      <a:lnTo>
                        <a:pt x="38040" y="0"/>
                      </a:lnTo>
                      <a:lnTo>
                        <a:pt x="38040" y="96828"/>
                      </a:lnTo>
                      <a:cubicBezTo>
                        <a:pt x="38040" y="124306"/>
                        <a:pt x="52469" y="138699"/>
                        <a:pt x="74768" y="138699"/>
                      </a:cubicBezTo>
                      <a:cubicBezTo>
                        <a:pt x="97068" y="138699"/>
                        <a:pt x="111497" y="124306"/>
                        <a:pt x="111497" y="98136"/>
                      </a:cubicBezTo>
                      <a:lnTo>
                        <a:pt x="111497" y="0"/>
                      </a:lnTo>
                      <a:lnTo>
                        <a:pt x="149536" y="0"/>
                      </a:lnTo>
                      <a:lnTo>
                        <a:pt x="149536" y="96828"/>
                      </a:lnTo>
                      <a:cubicBezTo>
                        <a:pt x="149536" y="149167"/>
                        <a:pt x="120678" y="174029"/>
                        <a:pt x="74768" y="174029"/>
                      </a:cubicBezTo>
                      <a:cubicBezTo>
                        <a:pt x="28858" y="174029"/>
                        <a:pt x="0" y="147859"/>
                        <a:pt x="0" y="98136"/>
                      </a:cubicBezTo>
                      <a:close/>
                    </a:path>
                  </a:pathLst>
                </a:custGeom>
                <a:solidFill>
                  <a:srgbClr val="FFFFFF"/>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DB791C6-9F3A-A2F1-D6DD-F1BB16B0D078}"/>
                    </a:ext>
                  </a:extLst>
                </p:cNvPr>
                <p:cNvSpPr/>
                <p:nvPr/>
              </p:nvSpPr>
              <p:spPr>
                <a:xfrm>
                  <a:off x="5883500" y="3341331"/>
                  <a:ext cx="181018" cy="172720"/>
                </a:xfrm>
                <a:custGeom>
                  <a:avLst/>
                  <a:gdLst>
                    <a:gd name="connsiteX0" fmla="*/ 73457 w 181018"/>
                    <a:gd name="connsiteY0" fmla="*/ 0 h 172720"/>
                    <a:gd name="connsiteX1" fmla="*/ 107562 w 181018"/>
                    <a:gd name="connsiteY1" fmla="*/ 0 h 172720"/>
                    <a:gd name="connsiteX2" fmla="*/ 181018 w 181018"/>
                    <a:gd name="connsiteY2" fmla="*/ 172720 h 172720"/>
                    <a:gd name="connsiteX3" fmla="*/ 141666 w 181018"/>
                    <a:gd name="connsiteY3" fmla="*/ 172720 h 172720"/>
                    <a:gd name="connsiteX4" fmla="*/ 125926 w 181018"/>
                    <a:gd name="connsiteY4" fmla="*/ 134774 h 172720"/>
                    <a:gd name="connsiteX5" fmla="*/ 53781 w 181018"/>
                    <a:gd name="connsiteY5" fmla="*/ 134774 h 172720"/>
                    <a:gd name="connsiteX6" fmla="*/ 38040 w 181018"/>
                    <a:gd name="connsiteY6" fmla="*/ 172720 h 172720"/>
                    <a:gd name="connsiteX7" fmla="*/ 0 w 181018"/>
                    <a:gd name="connsiteY7" fmla="*/ 172720 h 172720"/>
                    <a:gd name="connsiteX8" fmla="*/ 73457 w 181018"/>
                    <a:gd name="connsiteY8" fmla="*/ 0 h 172720"/>
                    <a:gd name="connsiteX9" fmla="*/ 114120 w 181018"/>
                    <a:gd name="connsiteY9" fmla="*/ 100753 h 172720"/>
                    <a:gd name="connsiteX10" fmla="*/ 91821 w 181018"/>
                    <a:gd name="connsiteY10" fmla="*/ 45797 h 172720"/>
                    <a:gd name="connsiteX11" fmla="*/ 69522 w 181018"/>
                    <a:gd name="connsiteY11" fmla="*/ 100753 h 172720"/>
                    <a:gd name="connsiteX12" fmla="*/ 115432 w 181018"/>
                    <a:gd name="connsiteY12" fmla="*/ 100753 h 1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18" h="172720">
                      <a:moveTo>
                        <a:pt x="73457" y="0"/>
                      </a:moveTo>
                      <a:lnTo>
                        <a:pt x="107562" y="0"/>
                      </a:lnTo>
                      <a:lnTo>
                        <a:pt x="181018" y="172720"/>
                      </a:lnTo>
                      <a:lnTo>
                        <a:pt x="141666" y="172720"/>
                      </a:lnTo>
                      <a:lnTo>
                        <a:pt x="125926" y="134774"/>
                      </a:lnTo>
                      <a:lnTo>
                        <a:pt x="53781" y="134774"/>
                      </a:lnTo>
                      <a:lnTo>
                        <a:pt x="38040" y="172720"/>
                      </a:lnTo>
                      <a:lnTo>
                        <a:pt x="0" y="172720"/>
                      </a:lnTo>
                      <a:lnTo>
                        <a:pt x="73457" y="0"/>
                      </a:lnTo>
                      <a:close/>
                      <a:moveTo>
                        <a:pt x="114120" y="100753"/>
                      </a:moveTo>
                      <a:lnTo>
                        <a:pt x="91821" y="45797"/>
                      </a:lnTo>
                      <a:lnTo>
                        <a:pt x="69522" y="100753"/>
                      </a:lnTo>
                      <a:lnTo>
                        <a:pt x="115432" y="100753"/>
                      </a:lnTo>
                      <a:close/>
                    </a:path>
                  </a:pathLst>
                </a:custGeom>
                <a:solidFill>
                  <a:srgbClr val="FFFFFF"/>
                </a:solid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1804E8D0-10E9-73F4-2021-5A03C7B6B89C}"/>
                    </a:ext>
                  </a:extLst>
                </p:cNvPr>
                <p:cNvSpPr/>
                <p:nvPr/>
              </p:nvSpPr>
              <p:spPr>
                <a:xfrm>
                  <a:off x="6123546" y="3341331"/>
                  <a:ext cx="123301" cy="171411"/>
                </a:xfrm>
                <a:custGeom>
                  <a:avLst/>
                  <a:gdLst>
                    <a:gd name="connsiteX0" fmla="*/ 0 w 123301"/>
                    <a:gd name="connsiteY0" fmla="*/ 1308 h 171411"/>
                    <a:gd name="connsiteX1" fmla="*/ 38040 w 123301"/>
                    <a:gd name="connsiteY1" fmla="*/ 1308 h 171411"/>
                    <a:gd name="connsiteX2" fmla="*/ 38040 w 123301"/>
                    <a:gd name="connsiteY2" fmla="*/ 137391 h 171411"/>
                    <a:gd name="connsiteX3" fmla="*/ 123302 w 123301"/>
                    <a:gd name="connsiteY3" fmla="*/ 137391 h 171411"/>
                    <a:gd name="connsiteX4" fmla="*/ 123302 w 123301"/>
                    <a:gd name="connsiteY4" fmla="*/ 171411 h 171411"/>
                    <a:gd name="connsiteX5" fmla="*/ 0 w 123301"/>
                    <a:gd name="connsiteY5" fmla="*/ 171411 h 171411"/>
                    <a:gd name="connsiteX6" fmla="*/ 0 w 123301"/>
                    <a:gd name="connsiteY6" fmla="*/ 0 h 17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01" h="171411">
                      <a:moveTo>
                        <a:pt x="0" y="1308"/>
                      </a:moveTo>
                      <a:lnTo>
                        <a:pt x="38040" y="1308"/>
                      </a:lnTo>
                      <a:lnTo>
                        <a:pt x="38040" y="137391"/>
                      </a:lnTo>
                      <a:lnTo>
                        <a:pt x="123302" y="137391"/>
                      </a:lnTo>
                      <a:lnTo>
                        <a:pt x="123302" y="171411"/>
                      </a:lnTo>
                      <a:lnTo>
                        <a:pt x="0" y="171411"/>
                      </a:lnTo>
                      <a:lnTo>
                        <a:pt x="0" y="0"/>
                      </a:lnTo>
                      <a:close/>
                    </a:path>
                  </a:pathLst>
                </a:custGeom>
                <a:solidFill>
                  <a:srgbClr val="FFFFFF"/>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E2C26EA-337E-C21F-7F69-8D8B3C4491D3}"/>
                    </a:ext>
                  </a:extLst>
                </p:cNvPr>
                <p:cNvSpPr/>
                <p:nvPr/>
              </p:nvSpPr>
              <p:spPr>
                <a:xfrm>
                  <a:off x="6308499" y="3342639"/>
                  <a:ext cx="38039" cy="171411"/>
                </a:xfrm>
                <a:custGeom>
                  <a:avLst/>
                  <a:gdLst>
                    <a:gd name="connsiteX0" fmla="*/ 0 w 38039"/>
                    <a:gd name="connsiteY0" fmla="*/ 0 h 171411"/>
                    <a:gd name="connsiteX1" fmla="*/ 38040 w 38039"/>
                    <a:gd name="connsiteY1" fmla="*/ 0 h 171411"/>
                    <a:gd name="connsiteX2" fmla="*/ 38040 w 38039"/>
                    <a:gd name="connsiteY2" fmla="*/ 171412 h 171411"/>
                    <a:gd name="connsiteX3" fmla="*/ 0 w 38039"/>
                    <a:gd name="connsiteY3" fmla="*/ 171412 h 171411"/>
                    <a:gd name="connsiteX4" fmla="*/ 0 w 38039"/>
                    <a:gd name="connsiteY4" fmla="*/ 0 h 17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9" h="171411">
                      <a:moveTo>
                        <a:pt x="0" y="0"/>
                      </a:moveTo>
                      <a:lnTo>
                        <a:pt x="38040" y="0"/>
                      </a:lnTo>
                      <a:lnTo>
                        <a:pt x="38040" y="171412"/>
                      </a:lnTo>
                      <a:lnTo>
                        <a:pt x="0" y="171412"/>
                      </a:lnTo>
                      <a:lnTo>
                        <a:pt x="0" y="0"/>
                      </a:lnTo>
                      <a:close/>
                    </a:path>
                  </a:pathLst>
                </a:custGeom>
                <a:solidFill>
                  <a:srgbClr val="FFFFFF"/>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EA3268-BFEF-4E11-51AC-36A63F55DA3A}"/>
                    </a:ext>
                  </a:extLst>
                </p:cNvPr>
                <p:cNvSpPr/>
                <p:nvPr/>
              </p:nvSpPr>
              <p:spPr>
                <a:xfrm>
                  <a:off x="6408190" y="3342639"/>
                  <a:ext cx="141666" cy="170103"/>
                </a:xfrm>
                <a:custGeom>
                  <a:avLst/>
                  <a:gdLst>
                    <a:gd name="connsiteX0" fmla="*/ 52469 w 141666"/>
                    <a:gd name="connsiteY0" fmla="*/ 34021 h 170103"/>
                    <a:gd name="connsiteX1" fmla="*/ 0 w 141666"/>
                    <a:gd name="connsiteY1" fmla="*/ 34021 h 170103"/>
                    <a:gd name="connsiteX2" fmla="*/ 0 w 141666"/>
                    <a:gd name="connsiteY2" fmla="*/ 0 h 170103"/>
                    <a:gd name="connsiteX3" fmla="*/ 141666 w 141666"/>
                    <a:gd name="connsiteY3" fmla="*/ 0 h 170103"/>
                    <a:gd name="connsiteX4" fmla="*/ 141666 w 141666"/>
                    <a:gd name="connsiteY4" fmla="*/ 34021 h 170103"/>
                    <a:gd name="connsiteX5" fmla="*/ 89197 w 141666"/>
                    <a:gd name="connsiteY5" fmla="*/ 34021 h 170103"/>
                    <a:gd name="connsiteX6" fmla="*/ 89197 w 141666"/>
                    <a:gd name="connsiteY6" fmla="*/ 170103 h 170103"/>
                    <a:gd name="connsiteX7" fmla="*/ 51158 w 141666"/>
                    <a:gd name="connsiteY7" fmla="*/ 170103 h 170103"/>
                    <a:gd name="connsiteX8" fmla="*/ 51158 w 141666"/>
                    <a:gd name="connsiteY8" fmla="*/ 34021 h 17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66" h="170103">
                      <a:moveTo>
                        <a:pt x="52469" y="34021"/>
                      </a:moveTo>
                      <a:lnTo>
                        <a:pt x="0" y="34021"/>
                      </a:lnTo>
                      <a:lnTo>
                        <a:pt x="0" y="0"/>
                      </a:lnTo>
                      <a:lnTo>
                        <a:pt x="141666" y="0"/>
                      </a:lnTo>
                      <a:lnTo>
                        <a:pt x="141666" y="34021"/>
                      </a:lnTo>
                      <a:lnTo>
                        <a:pt x="89197" y="34021"/>
                      </a:lnTo>
                      <a:lnTo>
                        <a:pt x="89197" y="170103"/>
                      </a:lnTo>
                      <a:lnTo>
                        <a:pt x="51158" y="170103"/>
                      </a:lnTo>
                      <a:lnTo>
                        <a:pt x="51158" y="34021"/>
                      </a:lnTo>
                      <a:close/>
                    </a:path>
                  </a:pathLst>
                </a:custGeom>
                <a:solidFill>
                  <a:srgbClr val="FFFFFF"/>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E5374A6-CE22-5E01-EEC6-5D6C98C4638B}"/>
                    </a:ext>
                  </a:extLst>
                </p:cNvPr>
                <p:cNvSpPr/>
                <p:nvPr/>
              </p:nvSpPr>
              <p:spPr>
                <a:xfrm>
                  <a:off x="6594455" y="3342639"/>
                  <a:ext cx="170524" cy="171411"/>
                </a:xfrm>
                <a:custGeom>
                  <a:avLst/>
                  <a:gdLst>
                    <a:gd name="connsiteX0" fmla="*/ 65586 w 170524"/>
                    <a:gd name="connsiteY0" fmla="*/ 103370 h 171411"/>
                    <a:gd name="connsiteX1" fmla="*/ 0 w 170524"/>
                    <a:gd name="connsiteY1" fmla="*/ 0 h 171411"/>
                    <a:gd name="connsiteX2" fmla="*/ 44599 w 170524"/>
                    <a:gd name="connsiteY2" fmla="*/ 0 h 171411"/>
                    <a:gd name="connsiteX3" fmla="*/ 85262 w 170524"/>
                    <a:gd name="connsiteY3" fmla="*/ 68041 h 171411"/>
                    <a:gd name="connsiteX4" fmla="*/ 127237 w 170524"/>
                    <a:gd name="connsiteY4" fmla="*/ 0 h 171411"/>
                    <a:gd name="connsiteX5" fmla="*/ 170524 w 170524"/>
                    <a:gd name="connsiteY5" fmla="*/ 0 h 171411"/>
                    <a:gd name="connsiteX6" fmla="*/ 104938 w 170524"/>
                    <a:gd name="connsiteY6" fmla="*/ 103370 h 171411"/>
                    <a:gd name="connsiteX7" fmla="*/ 104938 w 170524"/>
                    <a:gd name="connsiteY7" fmla="*/ 171412 h 171411"/>
                    <a:gd name="connsiteX8" fmla="*/ 66898 w 170524"/>
                    <a:gd name="connsiteY8" fmla="*/ 171412 h 171411"/>
                    <a:gd name="connsiteX9" fmla="*/ 66898 w 170524"/>
                    <a:gd name="connsiteY9" fmla="*/ 104679 h 17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524" h="171411">
                      <a:moveTo>
                        <a:pt x="65586" y="103370"/>
                      </a:moveTo>
                      <a:lnTo>
                        <a:pt x="0" y="0"/>
                      </a:lnTo>
                      <a:lnTo>
                        <a:pt x="44599" y="0"/>
                      </a:lnTo>
                      <a:lnTo>
                        <a:pt x="85262" y="68041"/>
                      </a:lnTo>
                      <a:lnTo>
                        <a:pt x="127237" y="0"/>
                      </a:lnTo>
                      <a:lnTo>
                        <a:pt x="170524" y="0"/>
                      </a:lnTo>
                      <a:lnTo>
                        <a:pt x="104938" y="103370"/>
                      </a:lnTo>
                      <a:lnTo>
                        <a:pt x="104938" y="171412"/>
                      </a:lnTo>
                      <a:lnTo>
                        <a:pt x="66898" y="171412"/>
                      </a:lnTo>
                      <a:lnTo>
                        <a:pt x="66898" y="104679"/>
                      </a:lnTo>
                      <a:close/>
                    </a:path>
                  </a:pathLst>
                </a:custGeom>
                <a:solidFill>
                  <a:srgbClr val="FFFFFF"/>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1C57047-1CB8-AAF1-9075-254E3803C78A}"/>
                    </a:ext>
                  </a:extLst>
                </p:cNvPr>
                <p:cNvSpPr/>
                <p:nvPr/>
              </p:nvSpPr>
              <p:spPr>
                <a:xfrm>
                  <a:off x="5663131" y="3620038"/>
                  <a:ext cx="86573" cy="109912"/>
                </a:xfrm>
                <a:custGeom>
                  <a:avLst/>
                  <a:gdLst>
                    <a:gd name="connsiteX0" fmla="*/ 0 w 86573"/>
                    <a:gd name="connsiteY0" fmla="*/ 0 h 109912"/>
                    <a:gd name="connsiteX1" fmla="*/ 44599 w 86573"/>
                    <a:gd name="connsiteY1" fmla="*/ 0 h 109912"/>
                    <a:gd name="connsiteX2" fmla="*/ 86574 w 86573"/>
                    <a:gd name="connsiteY2" fmla="*/ 37946 h 109912"/>
                    <a:gd name="connsiteX3" fmla="*/ 86574 w 86573"/>
                    <a:gd name="connsiteY3" fmla="*/ 37946 h 109912"/>
                    <a:gd name="connsiteX4" fmla="*/ 41975 w 86573"/>
                    <a:gd name="connsiteY4" fmla="*/ 77201 h 109912"/>
                    <a:gd name="connsiteX5" fmla="*/ 23611 w 86573"/>
                    <a:gd name="connsiteY5" fmla="*/ 77201 h 109912"/>
                    <a:gd name="connsiteX6" fmla="*/ 23611 w 86573"/>
                    <a:gd name="connsiteY6" fmla="*/ 109913 h 109912"/>
                    <a:gd name="connsiteX7" fmla="*/ 0 w 86573"/>
                    <a:gd name="connsiteY7" fmla="*/ 109913 h 109912"/>
                    <a:gd name="connsiteX8" fmla="*/ 0 w 86573"/>
                    <a:gd name="connsiteY8" fmla="*/ 1308 h 109912"/>
                    <a:gd name="connsiteX9" fmla="*/ 43287 w 86573"/>
                    <a:gd name="connsiteY9" fmla="*/ 54956 h 109912"/>
                    <a:gd name="connsiteX10" fmla="*/ 62963 w 86573"/>
                    <a:gd name="connsiteY10" fmla="*/ 37946 h 109912"/>
                    <a:gd name="connsiteX11" fmla="*/ 62963 w 86573"/>
                    <a:gd name="connsiteY11" fmla="*/ 37946 h 109912"/>
                    <a:gd name="connsiteX12" fmla="*/ 43287 w 86573"/>
                    <a:gd name="connsiteY12" fmla="*/ 20936 h 109912"/>
                    <a:gd name="connsiteX13" fmla="*/ 24923 w 86573"/>
                    <a:gd name="connsiteY13" fmla="*/ 20936 h 109912"/>
                    <a:gd name="connsiteX14" fmla="*/ 24923 w 86573"/>
                    <a:gd name="connsiteY14" fmla="*/ 53648 h 109912"/>
                    <a:gd name="connsiteX15" fmla="*/ 44599 w 86573"/>
                    <a:gd name="connsiteY15" fmla="*/ 53648 h 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73" h="109912">
                      <a:moveTo>
                        <a:pt x="0" y="0"/>
                      </a:moveTo>
                      <a:lnTo>
                        <a:pt x="44599" y="0"/>
                      </a:lnTo>
                      <a:cubicBezTo>
                        <a:pt x="70833" y="0"/>
                        <a:pt x="86574" y="15702"/>
                        <a:pt x="86574" y="37946"/>
                      </a:cubicBezTo>
                      <a:lnTo>
                        <a:pt x="86574" y="37946"/>
                      </a:lnTo>
                      <a:cubicBezTo>
                        <a:pt x="86574" y="64116"/>
                        <a:pt x="66898" y="77201"/>
                        <a:pt x="41975" y="77201"/>
                      </a:cubicBezTo>
                      <a:lnTo>
                        <a:pt x="23611" y="77201"/>
                      </a:lnTo>
                      <a:lnTo>
                        <a:pt x="23611" y="109913"/>
                      </a:lnTo>
                      <a:lnTo>
                        <a:pt x="0" y="109913"/>
                      </a:lnTo>
                      <a:lnTo>
                        <a:pt x="0" y="1308"/>
                      </a:lnTo>
                      <a:close/>
                      <a:moveTo>
                        <a:pt x="43287" y="54956"/>
                      </a:moveTo>
                      <a:cubicBezTo>
                        <a:pt x="55093" y="54956"/>
                        <a:pt x="62963" y="48414"/>
                        <a:pt x="62963" y="37946"/>
                      </a:cubicBezTo>
                      <a:lnTo>
                        <a:pt x="62963" y="37946"/>
                      </a:lnTo>
                      <a:cubicBezTo>
                        <a:pt x="62963" y="27478"/>
                        <a:pt x="55093" y="20936"/>
                        <a:pt x="43287" y="20936"/>
                      </a:cubicBezTo>
                      <a:lnTo>
                        <a:pt x="24923" y="20936"/>
                      </a:lnTo>
                      <a:lnTo>
                        <a:pt x="24923" y="53648"/>
                      </a:lnTo>
                      <a:lnTo>
                        <a:pt x="44599" y="53648"/>
                      </a:lnTo>
                      <a:close/>
                    </a:path>
                  </a:pathLst>
                </a:custGeom>
                <a:solidFill>
                  <a:srgbClr val="FFFFFF"/>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3C8CC83-5A42-8AB5-3081-5345BBC61BB2}"/>
                    </a:ext>
                  </a:extLst>
                </p:cNvPr>
                <p:cNvSpPr/>
                <p:nvPr/>
              </p:nvSpPr>
              <p:spPr>
                <a:xfrm>
                  <a:off x="5766757" y="3618730"/>
                  <a:ext cx="116743" cy="109912"/>
                </a:xfrm>
                <a:custGeom>
                  <a:avLst/>
                  <a:gdLst>
                    <a:gd name="connsiteX0" fmla="*/ 47222 w 116743"/>
                    <a:gd name="connsiteY0" fmla="*/ 0 h 109912"/>
                    <a:gd name="connsiteX1" fmla="*/ 69522 w 116743"/>
                    <a:gd name="connsiteY1" fmla="*/ 0 h 109912"/>
                    <a:gd name="connsiteX2" fmla="*/ 116743 w 116743"/>
                    <a:gd name="connsiteY2" fmla="*/ 109913 h 109912"/>
                    <a:gd name="connsiteX3" fmla="*/ 91821 w 116743"/>
                    <a:gd name="connsiteY3" fmla="*/ 109913 h 109912"/>
                    <a:gd name="connsiteX4" fmla="*/ 81327 w 116743"/>
                    <a:gd name="connsiteY4" fmla="*/ 85052 h 109912"/>
                    <a:gd name="connsiteX5" fmla="*/ 35417 w 116743"/>
                    <a:gd name="connsiteY5" fmla="*/ 85052 h 109912"/>
                    <a:gd name="connsiteX6" fmla="*/ 24923 w 116743"/>
                    <a:gd name="connsiteY6" fmla="*/ 109913 h 109912"/>
                    <a:gd name="connsiteX7" fmla="*/ 0 w 116743"/>
                    <a:gd name="connsiteY7" fmla="*/ 109913 h 109912"/>
                    <a:gd name="connsiteX8" fmla="*/ 47222 w 116743"/>
                    <a:gd name="connsiteY8" fmla="*/ 0 h 109912"/>
                    <a:gd name="connsiteX9" fmla="*/ 73457 w 116743"/>
                    <a:gd name="connsiteY9" fmla="*/ 64116 h 109912"/>
                    <a:gd name="connsiteX10" fmla="*/ 59028 w 116743"/>
                    <a:gd name="connsiteY10" fmla="*/ 28787 h 109912"/>
                    <a:gd name="connsiteX11" fmla="*/ 44599 w 116743"/>
                    <a:gd name="connsiteY11" fmla="*/ 64116 h 109912"/>
                    <a:gd name="connsiteX12" fmla="*/ 73457 w 116743"/>
                    <a:gd name="connsiteY12" fmla="*/ 64116 h 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743" h="109912">
                      <a:moveTo>
                        <a:pt x="47222" y="0"/>
                      </a:moveTo>
                      <a:lnTo>
                        <a:pt x="69522" y="0"/>
                      </a:lnTo>
                      <a:lnTo>
                        <a:pt x="116743" y="109913"/>
                      </a:lnTo>
                      <a:lnTo>
                        <a:pt x="91821" y="109913"/>
                      </a:lnTo>
                      <a:lnTo>
                        <a:pt x="81327" y="85052"/>
                      </a:lnTo>
                      <a:lnTo>
                        <a:pt x="35417" y="85052"/>
                      </a:lnTo>
                      <a:lnTo>
                        <a:pt x="24923" y="109913"/>
                      </a:lnTo>
                      <a:lnTo>
                        <a:pt x="0" y="109913"/>
                      </a:lnTo>
                      <a:lnTo>
                        <a:pt x="47222" y="0"/>
                      </a:lnTo>
                      <a:close/>
                      <a:moveTo>
                        <a:pt x="73457" y="64116"/>
                      </a:moveTo>
                      <a:lnTo>
                        <a:pt x="59028" y="28787"/>
                      </a:lnTo>
                      <a:lnTo>
                        <a:pt x="44599" y="64116"/>
                      </a:lnTo>
                      <a:lnTo>
                        <a:pt x="73457" y="64116"/>
                      </a:lnTo>
                      <a:close/>
                    </a:path>
                  </a:pathLst>
                </a:custGeom>
                <a:solidFill>
                  <a:srgbClr val="FFFFFF"/>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4837262-0DD8-549A-732D-20B6AB64C669}"/>
                    </a:ext>
                  </a:extLst>
                </p:cNvPr>
                <p:cNvSpPr/>
                <p:nvPr/>
              </p:nvSpPr>
              <p:spPr>
                <a:xfrm>
                  <a:off x="5920229" y="3620038"/>
                  <a:ext cx="93132" cy="108604"/>
                </a:xfrm>
                <a:custGeom>
                  <a:avLst/>
                  <a:gdLst>
                    <a:gd name="connsiteX0" fmla="*/ 0 w 93132"/>
                    <a:gd name="connsiteY0" fmla="*/ 0 h 108604"/>
                    <a:gd name="connsiteX1" fmla="*/ 49845 w 93132"/>
                    <a:gd name="connsiteY1" fmla="*/ 0 h 108604"/>
                    <a:gd name="connsiteX2" fmla="*/ 81327 w 93132"/>
                    <a:gd name="connsiteY2" fmla="*/ 10468 h 108604"/>
                    <a:gd name="connsiteX3" fmla="*/ 90509 w 93132"/>
                    <a:gd name="connsiteY3" fmla="*/ 35329 h 108604"/>
                    <a:gd name="connsiteX4" fmla="*/ 90509 w 93132"/>
                    <a:gd name="connsiteY4" fmla="*/ 35329 h 108604"/>
                    <a:gd name="connsiteX5" fmla="*/ 66898 w 93132"/>
                    <a:gd name="connsiteY5" fmla="*/ 69350 h 108604"/>
                    <a:gd name="connsiteX6" fmla="*/ 93132 w 93132"/>
                    <a:gd name="connsiteY6" fmla="*/ 108604 h 108604"/>
                    <a:gd name="connsiteX7" fmla="*/ 65586 w 93132"/>
                    <a:gd name="connsiteY7" fmla="*/ 108604 h 108604"/>
                    <a:gd name="connsiteX8" fmla="*/ 41975 w 93132"/>
                    <a:gd name="connsiteY8" fmla="*/ 73275 h 108604"/>
                    <a:gd name="connsiteX9" fmla="*/ 23611 w 93132"/>
                    <a:gd name="connsiteY9" fmla="*/ 73275 h 108604"/>
                    <a:gd name="connsiteX10" fmla="*/ 23611 w 93132"/>
                    <a:gd name="connsiteY10" fmla="*/ 108604 h 108604"/>
                    <a:gd name="connsiteX11" fmla="*/ 0 w 93132"/>
                    <a:gd name="connsiteY11" fmla="*/ 108604 h 108604"/>
                    <a:gd name="connsiteX12" fmla="*/ 0 w 93132"/>
                    <a:gd name="connsiteY12" fmla="*/ 0 h 108604"/>
                    <a:gd name="connsiteX13" fmla="*/ 48534 w 93132"/>
                    <a:gd name="connsiteY13" fmla="*/ 52339 h 108604"/>
                    <a:gd name="connsiteX14" fmla="*/ 66898 w 93132"/>
                    <a:gd name="connsiteY14" fmla="*/ 36637 h 108604"/>
                    <a:gd name="connsiteX15" fmla="*/ 66898 w 93132"/>
                    <a:gd name="connsiteY15" fmla="*/ 36637 h 108604"/>
                    <a:gd name="connsiteX16" fmla="*/ 48534 w 93132"/>
                    <a:gd name="connsiteY16" fmla="*/ 20936 h 108604"/>
                    <a:gd name="connsiteX17" fmla="*/ 24923 w 93132"/>
                    <a:gd name="connsiteY17" fmla="*/ 20936 h 108604"/>
                    <a:gd name="connsiteX18" fmla="*/ 24923 w 93132"/>
                    <a:gd name="connsiteY18" fmla="*/ 52339 h 108604"/>
                    <a:gd name="connsiteX19" fmla="*/ 49845 w 93132"/>
                    <a:gd name="connsiteY19" fmla="*/ 52339 h 1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32" h="108604">
                      <a:moveTo>
                        <a:pt x="0" y="0"/>
                      </a:moveTo>
                      <a:lnTo>
                        <a:pt x="49845" y="0"/>
                      </a:lnTo>
                      <a:cubicBezTo>
                        <a:pt x="64274" y="0"/>
                        <a:pt x="74768" y="3925"/>
                        <a:pt x="81327" y="10468"/>
                      </a:cubicBezTo>
                      <a:cubicBezTo>
                        <a:pt x="87885" y="17010"/>
                        <a:pt x="90509" y="24861"/>
                        <a:pt x="90509" y="35329"/>
                      </a:cubicBezTo>
                      <a:lnTo>
                        <a:pt x="90509" y="35329"/>
                      </a:lnTo>
                      <a:cubicBezTo>
                        <a:pt x="90509" y="53648"/>
                        <a:pt x="81327" y="64116"/>
                        <a:pt x="66898" y="69350"/>
                      </a:cubicBezTo>
                      <a:lnTo>
                        <a:pt x="93132" y="108604"/>
                      </a:lnTo>
                      <a:lnTo>
                        <a:pt x="65586" y="108604"/>
                      </a:lnTo>
                      <a:lnTo>
                        <a:pt x="41975" y="73275"/>
                      </a:lnTo>
                      <a:lnTo>
                        <a:pt x="23611" y="73275"/>
                      </a:lnTo>
                      <a:lnTo>
                        <a:pt x="23611" y="108604"/>
                      </a:lnTo>
                      <a:lnTo>
                        <a:pt x="0" y="108604"/>
                      </a:lnTo>
                      <a:lnTo>
                        <a:pt x="0" y="0"/>
                      </a:lnTo>
                      <a:close/>
                      <a:moveTo>
                        <a:pt x="48534" y="52339"/>
                      </a:moveTo>
                      <a:cubicBezTo>
                        <a:pt x="60339" y="52339"/>
                        <a:pt x="66898" y="45797"/>
                        <a:pt x="66898" y="36637"/>
                      </a:cubicBezTo>
                      <a:lnTo>
                        <a:pt x="66898" y="36637"/>
                      </a:lnTo>
                      <a:cubicBezTo>
                        <a:pt x="66898" y="26170"/>
                        <a:pt x="60339" y="20936"/>
                        <a:pt x="48534" y="20936"/>
                      </a:cubicBezTo>
                      <a:lnTo>
                        <a:pt x="24923" y="20936"/>
                      </a:lnTo>
                      <a:lnTo>
                        <a:pt x="24923" y="52339"/>
                      </a:lnTo>
                      <a:lnTo>
                        <a:pt x="49845" y="52339"/>
                      </a:lnTo>
                      <a:close/>
                    </a:path>
                  </a:pathLst>
                </a:custGeom>
                <a:solidFill>
                  <a:srgbClr val="FFFFFF"/>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0C2C384-DAD6-AA9E-7975-DB172FF7D5C4}"/>
                    </a:ext>
                  </a:extLst>
                </p:cNvPr>
                <p:cNvSpPr/>
                <p:nvPr/>
              </p:nvSpPr>
              <p:spPr>
                <a:xfrm>
                  <a:off x="6046154" y="3620038"/>
                  <a:ext cx="90508" cy="108604"/>
                </a:xfrm>
                <a:custGeom>
                  <a:avLst/>
                  <a:gdLst>
                    <a:gd name="connsiteX0" fmla="*/ 32793 w 90508"/>
                    <a:gd name="connsiteY0" fmla="*/ 22244 h 108604"/>
                    <a:gd name="connsiteX1" fmla="*/ 0 w 90508"/>
                    <a:gd name="connsiteY1" fmla="*/ 22244 h 108604"/>
                    <a:gd name="connsiteX2" fmla="*/ 0 w 90508"/>
                    <a:gd name="connsiteY2" fmla="*/ 0 h 108604"/>
                    <a:gd name="connsiteX3" fmla="*/ 90509 w 90508"/>
                    <a:gd name="connsiteY3" fmla="*/ 0 h 108604"/>
                    <a:gd name="connsiteX4" fmla="*/ 90509 w 90508"/>
                    <a:gd name="connsiteY4" fmla="*/ 22244 h 108604"/>
                    <a:gd name="connsiteX5" fmla="*/ 57716 w 90508"/>
                    <a:gd name="connsiteY5" fmla="*/ 22244 h 108604"/>
                    <a:gd name="connsiteX6" fmla="*/ 57716 w 90508"/>
                    <a:gd name="connsiteY6" fmla="*/ 108604 h 108604"/>
                    <a:gd name="connsiteX7" fmla="*/ 34105 w 90508"/>
                    <a:gd name="connsiteY7" fmla="*/ 108604 h 108604"/>
                    <a:gd name="connsiteX8" fmla="*/ 34105 w 90508"/>
                    <a:gd name="connsiteY8" fmla="*/ 22244 h 1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8" h="108604">
                      <a:moveTo>
                        <a:pt x="32793" y="22244"/>
                      </a:moveTo>
                      <a:lnTo>
                        <a:pt x="0" y="22244"/>
                      </a:lnTo>
                      <a:lnTo>
                        <a:pt x="0" y="0"/>
                      </a:lnTo>
                      <a:lnTo>
                        <a:pt x="90509" y="0"/>
                      </a:lnTo>
                      <a:lnTo>
                        <a:pt x="90509" y="22244"/>
                      </a:lnTo>
                      <a:lnTo>
                        <a:pt x="57716" y="22244"/>
                      </a:lnTo>
                      <a:lnTo>
                        <a:pt x="57716" y="108604"/>
                      </a:lnTo>
                      <a:lnTo>
                        <a:pt x="34105" y="108604"/>
                      </a:lnTo>
                      <a:lnTo>
                        <a:pt x="34105" y="22244"/>
                      </a:lnTo>
                      <a:close/>
                    </a:path>
                  </a:pathLst>
                </a:custGeom>
                <a:solidFill>
                  <a:srgbClr val="FFFFFF"/>
                </a:solid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7366CF3-AC26-9C2F-AA4F-8AABD6F7DB11}"/>
                    </a:ext>
                  </a:extLst>
                </p:cNvPr>
                <p:cNvSpPr/>
                <p:nvPr/>
              </p:nvSpPr>
              <p:spPr>
                <a:xfrm>
                  <a:off x="6174703" y="3620038"/>
                  <a:ext cx="97067" cy="108604"/>
                </a:xfrm>
                <a:custGeom>
                  <a:avLst/>
                  <a:gdLst>
                    <a:gd name="connsiteX0" fmla="*/ 0 w 97067"/>
                    <a:gd name="connsiteY0" fmla="*/ 0 h 108604"/>
                    <a:gd name="connsiteX1" fmla="*/ 22299 w 97067"/>
                    <a:gd name="connsiteY1" fmla="*/ 0 h 108604"/>
                    <a:gd name="connsiteX2" fmla="*/ 73457 w 97067"/>
                    <a:gd name="connsiteY2" fmla="*/ 66733 h 108604"/>
                    <a:gd name="connsiteX3" fmla="*/ 73457 w 97067"/>
                    <a:gd name="connsiteY3" fmla="*/ 0 h 108604"/>
                    <a:gd name="connsiteX4" fmla="*/ 97068 w 97067"/>
                    <a:gd name="connsiteY4" fmla="*/ 0 h 108604"/>
                    <a:gd name="connsiteX5" fmla="*/ 97068 w 97067"/>
                    <a:gd name="connsiteY5" fmla="*/ 108604 h 108604"/>
                    <a:gd name="connsiteX6" fmla="*/ 76080 w 97067"/>
                    <a:gd name="connsiteY6" fmla="*/ 108604 h 108604"/>
                    <a:gd name="connsiteX7" fmla="*/ 23611 w 97067"/>
                    <a:gd name="connsiteY7" fmla="*/ 39255 h 108604"/>
                    <a:gd name="connsiteX8" fmla="*/ 23611 w 97067"/>
                    <a:gd name="connsiteY8" fmla="*/ 108604 h 108604"/>
                    <a:gd name="connsiteX9" fmla="*/ 0 w 97067"/>
                    <a:gd name="connsiteY9" fmla="*/ 108604 h 108604"/>
                    <a:gd name="connsiteX10" fmla="*/ 0 w 97067"/>
                    <a:gd name="connsiteY10" fmla="*/ 0 h 1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67" h="108604">
                      <a:moveTo>
                        <a:pt x="0" y="0"/>
                      </a:moveTo>
                      <a:lnTo>
                        <a:pt x="22299" y="0"/>
                      </a:lnTo>
                      <a:lnTo>
                        <a:pt x="73457" y="66733"/>
                      </a:lnTo>
                      <a:lnTo>
                        <a:pt x="73457" y="0"/>
                      </a:lnTo>
                      <a:lnTo>
                        <a:pt x="97068" y="0"/>
                      </a:lnTo>
                      <a:lnTo>
                        <a:pt x="97068" y="108604"/>
                      </a:lnTo>
                      <a:lnTo>
                        <a:pt x="76080" y="108604"/>
                      </a:lnTo>
                      <a:lnTo>
                        <a:pt x="23611" y="39255"/>
                      </a:lnTo>
                      <a:lnTo>
                        <a:pt x="23611" y="108604"/>
                      </a:lnTo>
                      <a:lnTo>
                        <a:pt x="0" y="108604"/>
                      </a:lnTo>
                      <a:lnTo>
                        <a:pt x="0" y="0"/>
                      </a:lnTo>
                      <a:close/>
                    </a:path>
                  </a:pathLst>
                </a:custGeom>
                <a:solidFill>
                  <a:srgbClr val="FFFFFF"/>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596371A-352D-465B-9011-997AC13EFCAA}"/>
                    </a:ext>
                  </a:extLst>
                </p:cNvPr>
                <p:cNvSpPr/>
                <p:nvPr/>
              </p:nvSpPr>
              <p:spPr>
                <a:xfrm>
                  <a:off x="6318993" y="3618730"/>
                  <a:ext cx="82638" cy="108604"/>
                </a:xfrm>
                <a:custGeom>
                  <a:avLst/>
                  <a:gdLst>
                    <a:gd name="connsiteX0" fmla="*/ 0 w 82638"/>
                    <a:gd name="connsiteY0" fmla="*/ 1309 h 108604"/>
                    <a:gd name="connsiteX1" fmla="*/ 82638 w 82638"/>
                    <a:gd name="connsiteY1" fmla="*/ 1309 h 108604"/>
                    <a:gd name="connsiteX2" fmla="*/ 82638 w 82638"/>
                    <a:gd name="connsiteY2" fmla="*/ 22244 h 108604"/>
                    <a:gd name="connsiteX3" fmla="*/ 23611 w 82638"/>
                    <a:gd name="connsiteY3" fmla="*/ 22244 h 108604"/>
                    <a:gd name="connsiteX4" fmla="*/ 23611 w 82638"/>
                    <a:gd name="connsiteY4" fmla="*/ 44488 h 108604"/>
                    <a:gd name="connsiteX5" fmla="*/ 74768 w 82638"/>
                    <a:gd name="connsiteY5" fmla="*/ 44488 h 108604"/>
                    <a:gd name="connsiteX6" fmla="*/ 74768 w 82638"/>
                    <a:gd name="connsiteY6" fmla="*/ 65424 h 108604"/>
                    <a:gd name="connsiteX7" fmla="*/ 23611 w 82638"/>
                    <a:gd name="connsiteY7" fmla="*/ 65424 h 108604"/>
                    <a:gd name="connsiteX8" fmla="*/ 23611 w 82638"/>
                    <a:gd name="connsiteY8" fmla="*/ 87668 h 108604"/>
                    <a:gd name="connsiteX9" fmla="*/ 82638 w 82638"/>
                    <a:gd name="connsiteY9" fmla="*/ 87668 h 108604"/>
                    <a:gd name="connsiteX10" fmla="*/ 82638 w 82638"/>
                    <a:gd name="connsiteY10" fmla="*/ 108604 h 108604"/>
                    <a:gd name="connsiteX11" fmla="*/ 0 w 82638"/>
                    <a:gd name="connsiteY11" fmla="*/ 108604 h 108604"/>
                    <a:gd name="connsiteX12" fmla="*/ 0 w 82638"/>
                    <a:gd name="connsiteY12" fmla="*/ 0 h 1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38" h="108604">
                      <a:moveTo>
                        <a:pt x="0" y="1309"/>
                      </a:moveTo>
                      <a:lnTo>
                        <a:pt x="82638" y="1309"/>
                      </a:lnTo>
                      <a:lnTo>
                        <a:pt x="82638" y="22244"/>
                      </a:lnTo>
                      <a:lnTo>
                        <a:pt x="23611" y="22244"/>
                      </a:lnTo>
                      <a:lnTo>
                        <a:pt x="23611" y="44488"/>
                      </a:lnTo>
                      <a:lnTo>
                        <a:pt x="74768" y="44488"/>
                      </a:lnTo>
                      <a:lnTo>
                        <a:pt x="74768" y="65424"/>
                      </a:lnTo>
                      <a:lnTo>
                        <a:pt x="23611" y="65424"/>
                      </a:lnTo>
                      <a:lnTo>
                        <a:pt x="23611" y="87668"/>
                      </a:lnTo>
                      <a:lnTo>
                        <a:pt x="82638" y="87668"/>
                      </a:lnTo>
                      <a:lnTo>
                        <a:pt x="82638" y="108604"/>
                      </a:lnTo>
                      <a:lnTo>
                        <a:pt x="0" y="108604"/>
                      </a:lnTo>
                      <a:lnTo>
                        <a:pt x="0" y="0"/>
                      </a:lnTo>
                      <a:close/>
                    </a:path>
                  </a:pathLst>
                </a:custGeom>
                <a:solidFill>
                  <a:srgbClr val="FFFFFF"/>
                </a:solid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913EC9-B074-D2FE-936B-08144A1ED6C6}"/>
                    </a:ext>
                  </a:extLst>
                </p:cNvPr>
                <p:cNvSpPr/>
                <p:nvPr/>
              </p:nvSpPr>
              <p:spPr>
                <a:xfrm>
                  <a:off x="6443606" y="3620038"/>
                  <a:ext cx="93132" cy="108604"/>
                </a:xfrm>
                <a:custGeom>
                  <a:avLst/>
                  <a:gdLst>
                    <a:gd name="connsiteX0" fmla="*/ 0 w 93132"/>
                    <a:gd name="connsiteY0" fmla="*/ 0 h 108604"/>
                    <a:gd name="connsiteX1" fmla="*/ 49845 w 93132"/>
                    <a:gd name="connsiteY1" fmla="*/ 0 h 108604"/>
                    <a:gd name="connsiteX2" fmla="*/ 81327 w 93132"/>
                    <a:gd name="connsiteY2" fmla="*/ 10468 h 108604"/>
                    <a:gd name="connsiteX3" fmla="*/ 90509 w 93132"/>
                    <a:gd name="connsiteY3" fmla="*/ 35329 h 108604"/>
                    <a:gd name="connsiteX4" fmla="*/ 90509 w 93132"/>
                    <a:gd name="connsiteY4" fmla="*/ 35329 h 108604"/>
                    <a:gd name="connsiteX5" fmla="*/ 66898 w 93132"/>
                    <a:gd name="connsiteY5" fmla="*/ 69350 h 108604"/>
                    <a:gd name="connsiteX6" fmla="*/ 93132 w 93132"/>
                    <a:gd name="connsiteY6" fmla="*/ 108604 h 108604"/>
                    <a:gd name="connsiteX7" fmla="*/ 65586 w 93132"/>
                    <a:gd name="connsiteY7" fmla="*/ 108604 h 108604"/>
                    <a:gd name="connsiteX8" fmla="*/ 41975 w 93132"/>
                    <a:gd name="connsiteY8" fmla="*/ 73275 h 108604"/>
                    <a:gd name="connsiteX9" fmla="*/ 23611 w 93132"/>
                    <a:gd name="connsiteY9" fmla="*/ 73275 h 108604"/>
                    <a:gd name="connsiteX10" fmla="*/ 23611 w 93132"/>
                    <a:gd name="connsiteY10" fmla="*/ 108604 h 108604"/>
                    <a:gd name="connsiteX11" fmla="*/ 0 w 93132"/>
                    <a:gd name="connsiteY11" fmla="*/ 108604 h 108604"/>
                    <a:gd name="connsiteX12" fmla="*/ 0 w 93132"/>
                    <a:gd name="connsiteY12" fmla="*/ 0 h 108604"/>
                    <a:gd name="connsiteX13" fmla="*/ 48534 w 93132"/>
                    <a:gd name="connsiteY13" fmla="*/ 52339 h 108604"/>
                    <a:gd name="connsiteX14" fmla="*/ 66898 w 93132"/>
                    <a:gd name="connsiteY14" fmla="*/ 36637 h 108604"/>
                    <a:gd name="connsiteX15" fmla="*/ 66898 w 93132"/>
                    <a:gd name="connsiteY15" fmla="*/ 36637 h 108604"/>
                    <a:gd name="connsiteX16" fmla="*/ 48534 w 93132"/>
                    <a:gd name="connsiteY16" fmla="*/ 20936 h 108604"/>
                    <a:gd name="connsiteX17" fmla="*/ 24923 w 93132"/>
                    <a:gd name="connsiteY17" fmla="*/ 20936 h 108604"/>
                    <a:gd name="connsiteX18" fmla="*/ 24923 w 93132"/>
                    <a:gd name="connsiteY18" fmla="*/ 52339 h 108604"/>
                    <a:gd name="connsiteX19" fmla="*/ 49845 w 93132"/>
                    <a:gd name="connsiteY19" fmla="*/ 52339 h 1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32" h="108604">
                      <a:moveTo>
                        <a:pt x="0" y="0"/>
                      </a:moveTo>
                      <a:lnTo>
                        <a:pt x="49845" y="0"/>
                      </a:lnTo>
                      <a:cubicBezTo>
                        <a:pt x="64274" y="0"/>
                        <a:pt x="74768" y="3925"/>
                        <a:pt x="81327" y="10468"/>
                      </a:cubicBezTo>
                      <a:cubicBezTo>
                        <a:pt x="87886" y="17010"/>
                        <a:pt x="90509" y="24861"/>
                        <a:pt x="90509" y="35329"/>
                      </a:cubicBezTo>
                      <a:lnTo>
                        <a:pt x="90509" y="35329"/>
                      </a:lnTo>
                      <a:cubicBezTo>
                        <a:pt x="90509" y="53648"/>
                        <a:pt x="81327" y="64116"/>
                        <a:pt x="66898" y="69350"/>
                      </a:cubicBezTo>
                      <a:lnTo>
                        <a:pt x="93132" y="108604"/>
                      </a:lnTo>
                      <a:lnTo>
                        <a:pt x="65586" y="108604"/>
                      </a:lnTo>
                      <a:lnTo>
                        <a:pt x="41975" y="73275"/>
                      </a:lnTo>
                      <a:lnTo>
                        <a:pt x="23611" y="73275"/>
                      </a:lnTo>
                      <a:lnTo>
                        <a:pt x="23611" y="108604"/>
                      </a:lnTo>
                      <a:lnTo>
                        <a:pt x="0" y="108604"/>
                      </a:lnTo>
                      <a:lnTo>
                        <a:pt x="0" y="0"/>
                      </a:lnTo>
                      <a:close/>
                      <a:moveTo>
                        <a:pt x="48534" y="52339"/>
                      </a:moveTo>
                      <a:cubicBezTo>
                        <a:pt x="60339" y="52339"/>
                        <a:pt x="66898" y="45797"/>
                        <a:pt x="66898" y="36637"/>
                      </a:cubicBezTo>
                      <a:lnTo>
                        <a:pt x="66898" y="36637"/>
                      </a:lnTo>
                      <a:cubicBezTo>
                        <a:pt x="66898" y="26170"/>
                        <a:pt x="60339" y="20936"/>
                        <a:pt x="48534" y="20936"/>
                      </a:cubicBezTo>
                      <a:lnTo>
                        <a:pt x="24923" y="20936"/>
                      </a:lnTo>
                      <a:lnTo>
                        <a:pt x="24923" y="52339"/>
                      </a:lnTo>
                      <a:lnTo>
                        <a:pt x="49845" y="52339"/>
                      </a:lnTo>
                      <a:close/>
                    </a:path>
                  </a:pathLst>
                </a:custGeom>
                <a:solidFill>
                  <a:srgbClr val="FFFFFF"/>
                </a:solidFill>
                <a:ln w="0" cap="flat">
                  <a:noFill/>
                  <a:prstDash val="solid"/>
                  <a:miter/>
                </a:ln>
              </p:spPr>
              <p:txBody>
                <a:bodyPr rtlCol="0" anchor="ctr"/>
                <a:lstStyle/>
                <a:p>
                  <a:endParaRPr lang="en-US"/>
                </a:p>
              </p:txBody>
            </p:sp>
          </p:grpSp>
        </p:grpSp>
        <p:sp>
          <p:nvSpPr>
            <p:cNvPr id="16" name="Freeform 15">
              <a:extLst>
                <a:ext uri="{FF2B5EF4-FFF2-40B4-BE49-F238E27FC236}">
                  <a16:creationId xmlns:a16="http://schemas.microsoft.com/office/drawing/2014/main" id="{6EE8F432-4ABE-B3AA-E8B5-E59C39812B1B}"/>
                </a:ext>
              </a:extLst>
            </p:cNvPr>
            <p:cNvSpPr/>
            <p:nvPr/>
          </p:nvSpPr>
          <p:spPr>
            <a:xfrm>
              <a:off x="5976633" y="3964170"/>
              <a:ext cx="240045" cy="10467"/>
            </a:xfrm>
            <a:custGeom>
              <a:avLst/>
              <a:gdLst>
                <a:gd name="connsiteX0" fmla="*/ 0 w 240045"/>
                <a:gd name="connsiteY0" fmla="*/ 0 h 10467"/>
                <a:gd name="connsiteX1" fmla="*/ 240045 w 240045"/>
                <a:gd name="connsiteY1" fmla="*/ 0 h 10467"/>
                <a:gd name="connsiteX2" fmla="*/ 240045 w 240045"/>
                <a:gd name="connsiteY2" fmla="*/ 10468 h 10467"/>
                <a:gd name="connsiteX3" fmla="*/ 0 w 240045"/>
                <a:gd name="connsiteY3" fmla="*/ 10468 h 10467"/>
              </a:gdLst>
              <a:ahLst/>
              <a:cxnLst>
                <a:cxn ang="0">
                  <a:pos x="connsiteX0" y="connsiteY0"/>
                </a:cxn>
                <a:cxn ang="0">
                  <a:pos x="connsiteX1" y="connsiteY1"/>
                </a:cxn>
                <a:cxn ang="0">
                  <a:pos x="connsiteX2" y="connsiteY2"/>
                </a:cxn>
                <a:cxn ang="0">
                  <a:pos x="connsiteX3" y="connsiteY3"/>
                </a:cxn>
              </a:cxnLst>
              <a:rect l="l" t="t" r="r" b="b"/>
              <a:pathLst>
                <a:path w="240045" h="10467">
                  <a:moveTo>
                    <a:pt x="0" y="0"/>
                  </a:moveTo>
                  <a:lnTo>
                    <a:pt x="240045" y="0"/>
                  </a:lnTo>
                  <a:lnTo>
                    <a:pt x="240045" y="10468"/>
                  </a:lnTo>
                  <a:lnTo>
                    <a:pt x="0" y="10468"/>
                  </a:lnTo>
                  <a:close/>
                </a:path>
              </a:pathLst>
            </a:custGeom>
            <a:solidFill>
              <a:srgbClr val="E91F00"/>
            </a:solidFill>
            <a:ln w="0" cap="flat">
              <a:noFill/>
              <a:prstDash val="solid"/>
              <a:miter/>
            </a:ln>
          </p:spPr>
          <p:txBody>
            <a:bodyPr rtlCol="0" anchor="ctr"/>
            <a:lstStyle/>
            <a:p>
              <a:endParaRPr lang="en-US"/>
            </a:p>
          </p:txBody>
        </p:sp>
        <p:grpSp>
          <p:nvGrpSpPr>
            <p:cNvPr id="17" name="Graphic 6">
              <a:extLst>
                <a:ext uri="{FF2B5EF4-FFF2-40B4-BE49-F238E27FC236}">
                  <a16:creationId xmlns:a16="http://schemas.microsoft.com/office/drawing/2014/main" id="{F32DC670-3B00-D7E7-67F0-AD5C79D07EFE}"/>
                </a:ext>
              </a:extLst>
            </p:cNvPr>
            <p:cNvGrpSpPr/>
            <p:nvPr/>
          </p:nvGrpSpPr>
          <p:grpSpPr>
            <a:xfrm>
              <a:off x="5798238" y="2629515"/>
              <a:ext cx="570599" cy="306185"/>
              <a:chOff x="5798238" y="2629515"/>
              <a:chExt cx="570599" cy="306185"/>
            </a:xfrm>
          </p:grpSpPr>
          <p:grpSp>
            <p:nvGrpSpPr>
              <p:cNvPr id="18" name="Graphic 6">
                <a:extLst>
                  <a:ext uri="{FF2B5EF4-FFF2-40B4-BE49-F238E27FC236}">
                    <a16:creationId xmlns:a16="http://schemas.microsoft.com/office/drawing/2014/main" id="{F89EC957-3833-87F4-C971-13B1EF9DD5E4}"/>
                  </a:ext>
                </a:extLst>
              </p:cNvPr>
              <p:cNvGrpSpPr/>
              <p:nvPr/>
            </p:nvGrpSpPr>
            <p:grpSpPr>
              <a:xfrm>
                <a:off x="5798238" y="2655685"/>
                <a:ext cx="489273" cy="196272"/>
                <a:chOff x="5798238" y="2655685"/>
                <a:chExt cx="489273" cy="196272"/>
              </a:xfrm>
              <a:solidFill>
                <a:srgbClr val="FFFFFF"/>
              </a:solidFill>
            </p:grpSpPr>
            <p:sp>
              <p:nvSpPr>
                <p:cNvPr id="20" name="Freeform 19">
                  <a:extLst>
                    <a:ext uri="{FF2B5EF4-FFF2-40B4-BE49-F238E27FC236}">
                      <a16:creationId xmlns:a16="http://schemas.microsoft.com/office/drawing/2014/main" id="{9DABBB15-720B-7DA5-97B4-F0D14027EEC4}"/>
                    </a:ext>
                  </a:extLst>
                </p:cNvPr>
                <p:cNvSpPr/>
                <p:nvPr/>
              </p:nvSpPr>
              <p:spPr>
                <a:xfrm>
                  <a:off x="5798238" y="2655685"/>
                  <a:ext cx="192823" cy="191038"/>
                </a:xfrm>
                <a:custGeom>
                  <a:avLst/>
                  <a:gdLst>
                    <a:gd name="connsiteX0" fmla="*/ 192824 w 192823"/>
                    <a:gd name="connsiteY0" fmla="*/ 188422 h 191038"/>
                    <a:gd name="connsiteX1" fmla="*/ 192824 w 192823"/>
                    <a:gd name="connsiteY1" fmla="*/ 191039 h 191038"/>
                    <a:gd name="connsiteX2" fmla="*/ 110185 w 192823"/>
                    <a:gd name="connsiteY2" fmla="*/ 191039 h 191038"/>
                    <a:gd name="connsiteX3" fmla="*/ 110185 w 192823"/>
                    <a:gd name="connsiteY3" fmla="*/ 188422 h 191038"/>
                    <a:gd name="connsiteX4" fmla="*/ 131172 w 192823"/>
                    <a:gd name="connsiteY4" fmla="*/ 171412 h 191038"/>
                    <a:gd name="connsiteX5" fmla="*/ 116744 w 192823"/>
                    <a:gd name="connsiteY5" fmla="*/ 130849 h 191038"/>
                    <a:gd name="connsiteX6" fmla="*/ 45910 w 192823"/>
                    <a:gd name="connsiteY6" fmla="*/ 130849 h 191038"/>
                    <a:gd name="connsiteX7" fmla="*/ 31482 w 192823"/>
                    <a:gd name="connsiteY7" fmla="*/ 171412 h 191038"/>
                    <a:gd name="connsiteX8" fmla="*/ 31482 w 192823"/>
                    <a:gd name="connsiteY8" fmla="*/ 171412 h 191038"/>
                    <a:gd name="connsiteX9" fmla="*/ 57716 w 192823"/>
                    <a:gd name="connsiteY9" fmla="*/ 188422 h 191038"/>
                    <a:gd name="connsiteX10" fmla="*/ 57716 w 192823"/>
                    <a:gd name="connsiteY10" fmla="*/ 191039 h 191038"/>
                    <a:gd name="connsiteX11" fmla="*/ 0 w 192823"/>
                    <a:gd name="connsiteY11" fmla="*/ 191039 h 191038"/>
                    <a:gd name="connsiteX12" fmla="*/ 0 w 192823"/>
                    <a:gd name="connsiteY12" fmla="*/ 188422 h 191038"/>
                    <a:gd name="connsiteX13" fmla="*/ 23611 w 192823"/>
                    <a:gd name="connsiteY13" fmla="*/ 171412 h 191038"/>
                    <a:gd name="connsiteX14" fmla="*/ 77392 w 192823"/>
                    <a:gd name="connsiteY14" fmla="*/ 24861 h 191038"/>
                    <a:gd name="connsiteX15" fmla="*/ 62963 w 192823"/>
                    <a:gd name="connsiteY15" fmla="*/ 2617 h 191038"/>
                    <a:gd name="connsiteX16" fmla="*/ 62963 w 192823"/>
                    <a:gd name="connsiteY16" fmla="*/ 0 h 191038"/>
                    <a:gd name="connsiteX17" fmla="*/ 103627 w 192823"/>
                    <a:gd name="connsiteY17" fmla="*/ 0 h 191038"/>
                    <a:gd name="connsiteX18" fmla="*/ 107562 w 192823"/>
                    <a:gd name="connsiteY18" fmla="*/ 0 h 191038"/>
                    <a:gd name="connsiteX19" fmla="*/ 110185 w 192823"/>
                    <a:gd name="connsiteY19" fmla="*/ 3925 h 191038"/>
                    <a:gd name="connsiteX20" fmla="*/ 171836 w 192823"/>
                    <a:gd name="connsiteY20" fmla="*/ 168795 h 191038"/>
                    <a:gd name="connsiteX21" fmla="*/ 192824 w 192823"/>
                    <a:gd name="connsiteY21" fmla="*/ 185805 h 191038"/>
                    <a:gd name="connsiteX22" fmla="*/ 81327 w 192823"/>
                    <a:gd name="connsiteY22" fmla="*/ 31404 h 191038"/>
                    <a:gd name="connsiteX23" fmla="*/ 47222 w 192823"/>
                    <a:gd name="connsiteY23" fmla="*/ 124306 h 191038"/>
                    <a:gd name="connsiteX24" fmla="*/ 114120 w 192823"/>
                    <a:gd name="connsiteY24" fmla="*/ 124306 h 191038"/>
                    <a:gd name="connsiteX25" fmla="*/ 81327 w 192823"/>
                    <a:gd name="connsiteY25" fmla="*/ 31404 h 19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2823" h="191038">
                      <a:moveTo>
                        <a:pt x="192824" y="188422"/>
                      </a:moveTo>
                      <a:lnTo>
                        <a:pt x="192824" y="191039"/>
                      </a:lnTo>
                      <a:lnTo>
                        <a:pt x="110185" y="191039"/>
                      </a:lnTo>
                      <a:lnTo>
                        <a:pt x="110185" y="188422"/>
                      </a:lnTo>
                      <a:lnTo>
                        <a:pt x="131172" y="171412"/>
                      </a:lnTo>
                      <a:lnTo>
                        <a:pt x="116744" y="130849"/>
                      </a:lnTo>
                      <a:lnTo>
                        <a:pt x="45910" y="130849"/>
                      </a:lnTo>
                      <a:lnTo>
                        <a:pt x="31482" y="171412"/>
                      </a:lnTo>
                      <a:lnTo>
                        <a:pt x="31482" y="171412"/>
                      </a:lnTo>
                      <a:lnTo>
                        <a:pt x="57716" y="188422"/>
                      </a:lnTo>
                      <a:lnTo>
                        <a:pt x="57716" y="191039"/>
                      </a:lnTo>
                      <a:lnTo>
                        <a:pt x="0" y="191039"/>
                      </a:lnTo>
                      <a:lnTo>
                        <a:pt x="0" y="188422"/>
                      </a:lnTo>
                      <a:lnTo>
                        <a:pt x="23611" y="171412"/>
                      </a:lnTo>
                      <a:lnTo>
                        <a:pt x="77392" y="24861"/>
                      </a:lnTo>
                      <a:lnTo>
                        <a:pt x="62963" y="2617"/>
                      </a:lnTo>
                      <a:lnTo>
                        <a:pt x="62963" y="0"/>
                      </a:lnTo>
                      <a:lnTo>
                        <a:pt x="103627" y="0"/>
                      </a:lnTo>
                      <a:cubicBezTo>
                        <a:pt x="103627" y="0"/>
                        <a:pt x="106250" y="0"/>
                        <a:pt x="107562" y="0"/>
                      </a:cubicBezTo>
                      <a:cubicBezTo>
                        <a:pt x="108873" y="0"/>
                        <a:pt x="110185" y="3925"/>
                        <a:pt x="110185" y="3925"/>
                      </a:cubicBezTo>
                      <a:lnTo>
                        <a:pt x="171836" y="168795"/>
                      </a:lnTo>
                      <a:lnTo>
                        <a:pt x="192824" y="185805"/>
                      </a:lnTo>
                      <a:close/>
                      <a:moveTo>
                        <a:pt x="81327" y="31404"/>
                      </a:moveTo>
                      <a:lnTo>
                        <a:pt x="47222" y="124306"/>
                      </a:lnTo>
                      <a:lnTo>
                        <a:pt x="114120" y="124306"/>
                      </a:lnTo>
                      <a:lnTo>
                        <a:pt x="81327" y="31404"/>
                      </a:lnTo>
                      <a:close/>
                    </a:path>
                  </a:pathLst>
                </a:custGeom>
                <a:solidFill>
                  <a:srgbClr val="FFFFFF"/>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9380632-D627-A966-0DC1-FDC3D0E808EB}"/>
                    </a:ext>
                  </a:extLst>
                </p:cNvPr>
                <p:cNvSpPr/>
                <p:nvPr/>
              </p:nvSpPr>
              <p:spPr>
                <a:xfrm>
                  <a:off x="5979256" y="2656993"/>
                  <a:ext cx="163965" cy="194964"/>
                </a:xfrm>
                <a:custGeom>
                  <a:avLst/>
                  <a:gdLst>
                    <a:gd name="connsiteX0" fmla="*/ 161342 w 163965"/>
                    <a:gd name="connsiteY0" fmla="*/ 61499 h 194964"/>
                    <a:gd name="connsiteX1" fmla="*/ 158719 w 163965"/>
                    <a:gd name="connsiteY1" fmla="*/ 61499 h 194964"/>
                    <a:gd name="connsiteX2" fmla="*/ 154783 w 163965"/>
                    <a:gd name="connsiteY2" fmla="*/ 49722 h 194964"/>
                    <a:gd name="connsiteX3" fmla="*/ 146913 w 163965"/>
                    <a:gd name="connsiteY3" fmla="*/ 34021 h 194964"/>
                    <a:gd name="connsiteX4" fmla="*/ 133796 w 163965"/>
                    <a:gd name="connsiteY4" fmla="*/ 18319 h 194964"/>
                    <a:gd name="connsiteX5" fmla="*/ 115432 w 163965"/>
                    <a:gd name="connsiteY5" fmla="*/ 6542 h 194964"/>
                    <a:gd name="connsiteX6" fmla="*/ 104938 w 163965"/>
                    <a:gd name="connsiteY6" fmla="*/ 3925 h 194964"/>
                    <a:gd name="connsiteX7" fmla="*/ 95756 w 163965"/>
                    <a:gd name="connsiteY7" fmla="*/ 3925 h 194964"/>
                    <a:gd name="connsiteX8" fmla="*/ 70833 w 163965"/>
                    <a:gd name="connsiteY8" fmla="*/ 10468 h 194964"/>
                    <a:gd name="connsiteX9" fmla="*/ 52469 w 163965"/>
                    <a:gd name="connsiteY9" fmla="*/ 28787 h 194964"/>
                    <a:gd name="connsiteX10" fmla="*/ 41975 w 163965"/>
                    <a:gd name="connsiteY10" fmla="*/ 57573 h 194964"/>
                    <a:gd name="connsiteX11" fmla="*/ 38040 w 163965"/>
                    <a:gd name="connsiteY11" fmla="*/ 95519 h 194964"/>
                    <a:gd name="connsiteX12" fmla="*/ 41975 w 163965"/>
                    <a:gd name="connsiteY12" fmla="*/ 133465 h 194964"/>
                    <a:gd name="connsiteX13" fmla="*/ 53781 w 163965"/>
                    <a:gd name="connsiteY13" fmla="*/ 162252 h 194964"/>
                    <a:gd name="connsiteX14" fmla="*/ 72145 w 163965"/>
                    <a:gd name="connsiteY14" fmla="*/ 180571 h 194964"/>
                    <a:gd name="connsiteX15" fmla="*/ 97068 w 163965"/>
                    <a:gd name="connsiteY15" fmla="*/ 187113 h 194964"/>
                    <a:gd name="connsiteX16" fmla="*/ 104938 w 163965"/>
                    <a:gd name="connsiteY16" fmla="*/ 187113 h 194964"/>
                    <a:gd name="connsiteX17" fmla="*/ 115432 w 163965"/>
                    <a:gd name="connsiteY17" fmla="*/ 184496 h 194964"/>
                    <a:gd name="connsiteX18" fmla="*/ 133796 w 163965"/>
                    <a:gd name="connsiteY18" fmla="*/ 172720 h 194964"/>
                    <a:gd name="connsiteX19" fmla="*/ 146913 w 163965"/>
                    <a:gd name="connsiteY19" fmla="*/ 157018 h 194964"/>
                    <a:gd name="connsiteX20" fmla="*/ 154783 w 163965"/>
                    <a:gd name="connsiteY20" fmla="*/ 141316 h 194964"/>
                    <a:gd name="connsiteX21" fmla="*/ 158719 w 163965"/>
                    <a:gd name="connsiteY21" fmla="*/ 129540 h 194964"/>
                    <a:gd name="connsiteX22" fmla="*/ 161342 w 163965"/>
                    <a:gd name="connsiteY22" fmla="*/ 129540 h 194964"/>
                    <a:gd name="connsiteX23" fmla="*/ 157407 w 163965"/>
                    <a:gd name="connsiteY23" fmla="*/ 177954 h 194964"/>
                    <a:gd name="connsiteX24" fmla="*/ 157407 w 163965"/>
                    <a:gd name="connsiteY24" fmla="*/ 181879 h 194964"/>
                    <a:gd name="connsiteX25" fmla="*/ 153471 w 163965"/>
                    <a:gd name="connsiteY25" fmla="*/ 183188 h 194964"/>
                    <a:gd name="connsiteX26" fmla="*/ 128549 w 163965"/>
                    <a:gd name="connsiteY26" fmla="*/ 191039 h 194964"/>
                    <a:gd name="connsiteX27" fmla="*/ 97068 w 163965"/>
                    <a:gd name="connsiteY27" fmla="*/ 194964 h 194964"/>
                    <a:gd name="connsiteX28" fmla="*/ 57716 w 163965"/>
                    <a:gd name="connsiteY28" fmla="*/ 188422 h 194964"/>
                    <a:gd name="connsiteX29" fmla="*/ 26234 w 163965"/>
                    <a:gd name="connsiteY29" fmla="*/ 168795 h 194964"/>
                    <a:gd name="connsiteX30" fmla="*/ 6559 w 163965"/>
                    <a:gd name="connsiteY30" fmla="*/ 138699 h 194964"/>
                    <a:gd name="connsiteX31" fmla="*/ 0 w 163965"/>
                    <a:gd name="connsiteY31" fmla="*/ 99445 h 194964"/>
                    <a:gd name="connsiteX32" fmla="*/ 6559 w 163965"/>
                    <a:gd name="connsiteY32" fmla="*/ 60190 h 194964"/>
                    <a:gd name="connsiteX33" fmla="*/ 26234 w 163965"/>
                    <a:gd name="connsiteY33" fmla="*/ 28787 h 194964"/>
                    <a:gd name="connsiteX34" fmla="*/ 57716 w 163965"/>
                    <a:gd name="connsiteY34" fmla="*/ 7851 h 194964"/>
                    <a:gd name="connsiteX35" fmla="*/ 98379 w 163965"/>
                    <a:gd name="connsiteY35" fmla="*/ 0 h 194964"/>
                    <a:gd name="connsiteX36" fmla="*/ 106250 w 163965"/>
                    <a:gd name="connsiteY36" fmla="*/ 0 h 194964"/>
                    <a:gd name="connsiteX37" fmla="*/ 132484 w 163965"/>
                    <a:gd name="connsiteY37" fmla="*/ 3925 h 194964"/>
                    <a:gd name="connsiteX38" fmla="*/ 154783 w 163965"/>
                    <a:gd name="connsiteY38" fmla="*/ 10468 h 194964"/>
                    <a:gd name="connsiteX39" fmla="*/ 158719 w 163965"/>
                    <a:gd name="connsiteY39" fmla="*/ 11776 h 194964"/>
                    <a:gd name="connsiteX40" fmla="*/ 160030 w 163965"/>
                    <a:gd name="connsiteY40" fmla="*/ 14393 h 194964"/>
                    <a:gd name="connsiteX41" fmla="*/ 163966 w 163965"/>
                    <a:gd name="connsiteY41" fmla="*/ 62807 h 19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3965" h="194964">
                      <a:moveTo>
                        <a:pt x="161342" y="61499"/>
                      </a:moveTo>
                      <a:lnTo>
                        <a:pt x="158719" y="61499"/>
                      </a:lnTo>
                      <a:cubicBezTo>
                        <a:pt x="158719" y="58882"/>
                        <a:pt x="156095" y="54956"/>
                        <a:pt x="154783" y="49722"/>
                      </a:cubicBezTo>
                      <a:cubicBezTo>
                        <a:pt x="153471" y="44489"/>
                        <a:pt x="150848" y="39255"/>
                        <a:pt x="146913" y="34021"/>
                      </a:cubicBezTo>
                      <a:cubicBezTo>
                        <a:pt x="142978" y="28787"/>
                        <a:pt x="139043" y="23553"/>
                        <a:pt x="133796" y="18319"/>
                      </a:cubicBezTo>
                      <a:cubicBezTo>
                        <a:pt x="128549" y="13085"/>
                        <a:pt x="119367" y="7851"/>
                        <a:pt x="115432" y="6542"/>
                      </a:cubicBezTo>
                      <a:cubicBezTo>
                        <a:pt x="111497" y="5234"/>
                        <a:pt x="107561" y="5234"/>
                        <a:pt x="104938" y="3925"/>
                      </a:cubicBezTo>
                      <a:cubicBezTo>
                        <a:pt x="102314" y="3925"/>
                        <a:pt x="98379" y="3925"/>
                        <a:pt x="95756" y="3925"/>
                      </a:cubicBezTo>
                      <a:cubicBezTo>
                        <a:pt x="86574" y="3925"/>
                        <a:pt x="77392" y="6542"/>
                        <a:pt x="70833" y="10468"/>
                      </a:cubicBezTo>
                      <a:cubicBezTo>
                        <a:pt x="62963" y="14393"/>
                        <a:pt x="57716" y="20936"/>
                        <a:pt x="52469" y="28787"/>
                      </a:cubicBezTo>
                      <a:cubicBezTo>
                        <a:pt x="47222" y="36638"/>
                        <a:pt x="44599" y="47105"/>
                        <a:pt x="41975" y="57573"/>
                      </a:cubicBezTo>
                      <a:cubicBezTo>
                        <a:pt x="39352" y="69350"/>
                        <a:pt x="38040" y="81126"/>
                        <a:pt x="38040" y="95519"/>
                      </a:cubicBezTo>
                      <a:cubicBezTo>
                        <a:pt x="38040" y="109913"/>
                        <a:pt x="39352" y="121689"/>
                        <a:pt x="41975" y="133465"/>
                      </a:cubicBezTo>
                      <a:cubicBezTo>
                        <a:pt x="44599" y="145242"/>
                        <a:pt x="48534" y="154401"/>
                        <a:pt x="53781" y="162252"/>
                      </a:cubicBezTo>
                      <a:cubicBezTo>
                        <a:pt x="59028" y="170103"/>
                        <a:pt x="65586" y="176646"/>
                        <a:pt x="72145" y="180571"/>
                      </a:cubicBezTo>
                      <a:cubicBezTo>
                        <a:pt x="80015" y="184496"/>
                        <a:pt x="87885" y="187113"/>
                        <a:pt x="97068" y="187113"/>
                      </a:cubicBezTo>
                      <a:cubicBezTo>
                        <a:pt x="106250" y="187113"/>
                        <a:pt x="102314" y="187113"/>
                        <a:pt x="104938" y="187113"/>
                      </a:cubicBezTo>
                      <a:cubicBezTo>
                        <a:pt x="107561" y="187113"/>
                        <a:pt x="110185" y="187113"/>
                        <a:pt x="115432" y="184496"/>
                      </a:cubicBezTo>
                      <a:cubicBezTo>
                        <a:pt x="120678" y="181879"/>
                        <a:pt x="128549" y="177954"/>
                        <a:pt x="133796" y="172720"/>
                      </a:cubicBezTo>
                      <a:cubicBezTo>
                        <a:pt x="139043" y="167486"/>
                        <a:pt x="142978" y="162252"/>
                        <a:pt x="146913" y="157018"/>
                      </a:cubicBezTo>
                      <a:cubicBezTo>
                        <a:pt x="150848" y="151784"/>
                        <a:pt x="153471" y="146550"/>
                        <a:pt x="154783" y="141316"/>
                      </a:cubicBezTo>
                      <a:cubicBezTo>
                        <a:pt x="156095" y="136082"/>
                        <a:pt x="157407" y="132157"/>
                        <a:pt x="158719" y="129540"/>
                      </a:cubicBezTo>
                      <a:lnTo>
                        <a:pt x="161342" y="129540"/>
                      </a:lnTo>
                      <a:lnTo>
                        <a:pt x="157407" y="177954"/>
                      </a:lnTo>
                      <a:cubicBezTo>
                        <a:pt x="157407" y="177954"/>
                        <a:pt x="157407" y="180571"/>
                        <a:pt x="157407" y="181879"/>
                      </a:cubicBezTo>
                      <a:cubicBezTo>
                        <a:pt x="157407" y="183188"/>
                        <a:pt x="154783" y="183188"/>
                        <a:pt x="153471" y="183188"/>
                      </a:cubicBezTo>
                      <a:cubicBezTo>
                        <a:pt x="145601" y="185805"/>
                        <a:pt x="136419" y="188422"/>
                        <a:pt x="128549" y="191039"/>
                      </a:cubicBezTo>
                      <a:cubicBezTo>
                        <a:pt x="118055" y="193656"/>
                        <a:pt x="107561" y="194964"/>
                        <a:pt x="97068" y="194964"/>
                      </a:cubicBezTo>
                      <a:cubicBezTo>
                        <a:pt x="86574" y="194964"/>
                        <a:pt x="69521" y="192347"/>
                        <a:pt x="57716" y="188422"/>
                      </a:cubicBezTo>
                      <a:cubicBezTo>
                        <a:pt x="45910" y="183188"/>
                        <a:pt x="35416" y="176646"/>
                        <a:pt x="26234" y="168795"/>
                      </a:cubicBezTo>
                      <a:cubicBezTo>
                        <a:pt x="17052" y="159635"/>
                        <a:pt x="10494" y="150476"/>
                        <a:pt x="6559" y="138699"/>
                      </a:cubicBezTo>
                      <a:cubicBezTo>
                        <a:pt x="1312" y="126923"/>
                        <a:pt x="0" y="113838"/>
                        <a:pt x="0" y="99445"/>
                      </a:cubicBezTo>
                      <a:cubicBezTo>
                        <a:pt x="0" y="85052"/>
                        <a:pt x="2623" y="71967"/>
                        <a:pt x="6559" y="60190"/>
                      </a:cubicBezTo>
                      <a:cubicBezTo>
                        <a:pt x="10494" y="48414"/>
                        <a:pt x="17052" y="37946"/>
                        <a:pt x="26234" y="28787"/>
                      </a:cubicBezTo>
                      <a:cubicBezTo>
                        <a:pt x="35416" y="19627"/>
                        <a:pt x="44599" y="13085"/>
                        <a:pt x="57716" y="7851"/>
                      </a:cubicBezTo>
                      <a:cubicBezTo>
                        <a:pt x="69521" y="2617"/>
                        <a:pt x="83950" y="0"/>
                        <a:pt x="98379" y="0"/>
                      </a:cubicBezTo>
                      <a:cubicBezTo>
                        <a:pt x="112808" y="0"/>
                        <a:pt x="103626" y="0"/>
                        <a:pt x="106250" y="0"/>
                      </a:cubicBezTo>
                      <a:cubicBezTo>
                        <a:pt x="115432" y="0"/>
                        <a:pt x="124614" y="1308"/>
                        <a:pt x="132484" y="3925"/>
                      </a:cubicBezTo>
                      <a:cubicBezTo>
                        <a:pt x="139043" y="5234"/>
                        <a:pt x="146913" y="7851"/>
                        <a:pt x="154783" y="10468"/>
                      </a:cubicBezTo>
                      <a:cubicBezTo>
                        <a:pt x="162654" y="13085"/>
                        <a:pt x="157407" y="10468"/>
                        <a:pt x="158719" y="11776"/>
                      </a:cubicBezTo>
                      <a:cubicBezTo>
                        <a:pt x="160030" y="13085"/>
                        <a:pt x="160030" y="14393"/>
                        <a:pt x="160030" y="14393"/>
                      </a:cubicBezTo>
                      <a:lnTo>
                        <a:pt x="163966" y="62807"/>
                      </a:lnTo>
                      <a:close/>
                    </a:path>
                  </a:pathLst>
                </a:custGeom>
                <a:solidFill>
                  <a:srgbClr val="FFFFFF"/>
                </a:solidFill>
                <a:ln w="0" cap="flat">
                  <a:noFill/>
                  <a:prstDash val="solid"/>
                  <a:miter/>
                </a:ln>
              </p:spPr>
              <p:txBody>
                <a:bodyPr rtlCol="0" anchor="ctr"/>
                <a:lstStyle/>
                <a:p>
                  <a:endParaRPr lang="en-US"/>
                </a:p>
              </p:txBody>
            </p:sp>
            <p:grpSp>
              <p:nvGrpSpPr>
                <p:cNvPr id="22" name="Graphic 6">
                  <a:extLst>
                    <a:ext uri="{FF2B5EF4-FFF2-40B4-BE49-F238E27FC236}">
                      <a16:creationId xmlns:a16="http://schemas.microsoft.com/office/drawing/2014/main" id="{A39DD3AD-81C3-56A4-A35E-07BF56E3E83B}"/>
                    </a:ext>
                  </a:extLst>
                </p:cNvPr>
                <p:cNvGrpSpPr/>
                <p:nvPr/>
              </p:nvGrpSpPr>
              <p:grpSpPr>
                <a:xfrm>
                  <a:off x="6161586" y="2655685"/>
                  <a:ext cx="125925" cy="192347"/>
                  <a:chOff x="6161586" y="2655685"/>
                  <a:chExt cx="125925" cy="192347"/>
                </a:xfrm>
                <a:solidFill>
                  <a:srgbClr val="FFFFFF"/>
                </a:solidFill>
              </p:grpSpPr>
              <p:sp>
                <p:nvSpPr>
                  <p:cNvPr id="23" name="Freeform 22">
                    <a:extLst>
                      <a:ext uri="{FF2B5EF4-FFF2-40B4-BE49-F238E27FC236}">
                        <a16:creationId xmlns:a16="http://schemas.microsoft.com/office/drawing/2014/main" id="{DBB4B319-990A-A723-A476-D36ED90E148F}"/>
                      </a:ext>
                    </a:extLst>
                  </p:cNvPr>
                  <p:cNvSpPr/>
                  <p:nvPr/>
                </p:nvSpPr>
                <p:spPr>
                  <a:xfrm>
                    <a:off x="6164209" y="2655685"/>
                    <a:ext cx="123301" cy="136082"/>
                  </a:xfrm>
                  <a:custGeom>
                    <a:avLst/>
                    <a:gdLst>
                      <a:gd name="connsiteX0" fmla="*/ 17052 w 123301"/>
                      <a:gd name="connsiteY0" fmla="*/ 83743 h 136082"/>
                      <a:gd name="connsiteX1" fmla="*/ 35416 w 123301"/>
                      <a:gd name="connsiteY1" fmla="*/ 96828 h 136082"/>
                      <a:gd name="connsiteX2" fmla="*/ 55092 w 123301"/>
                      <a:gd name="connsiteY2" fmla="*/ 107296 h 136082"/>
                      <a:gd name="connsiteX3" fmla="*/ 72145 w 123301"/>
                      <a:gd name="connsiteY3" fmla="*/ 116455 h 136082"/>
                      <a:gd name="connsiteX4" fmla="*/ 86573 w 123301"/>
                      <a:gd name="connsiteY4" fmla="*/ 126923 h 136082"/>
                      <a:gd name="connsiteX5" fmla="*/ 94444 w 123301"/>
                      <a:gd name="connsiteY5" fmla="*/ 136082 h 136082"/>
                      <a:gd name="connsiteX6" fmla="*/ 115432 w 123301"/>
                      <a:gd name="connsiteY6" fmla="*/ 103370 h 136082"/>
                      <a:gd name="connsiteX7" fmla="*/ 115432 w 123301"/>
                      <a:gd name="connsiteY7" fmla="*/ 103370 h 136082"/>
                      <a:gd name="connsiteX8" fmla="*/ 98379 w 123301"/>
                      <a:gd name="connsiteY8" fmla="*/ 90286 h 136082"/>
                      <a:gd name="connsiteX9" fmla="*/ 77392 w 123301"/>
                      <a:gd name="connsiteY9" fmla="*/ 78509 h 136082"/>
                      <a:gd name="connsiteX10" fmla="*/ 59028 w 123301"/>
                      <a:gd name="connsiteY10" fmla="*/ 69350 h 136082"/>
                      <a:gd name="connsiteX11" fmla="*/ 43287 w 123301"/>
                      <a:gd name="connsiteY11" fmla="*/ 60190 h 136082"/>
                      <a:gd name="connsiteX12" fmla="*/ 32793 w 123301"/>
                      <a:gd name="connsiteY12" fmla="*/ 49722 h 136082"/>
                      <a:gd name="connsiteX13" fmla="*/ 28858 w 123301"/>
                      <a:gd name="connsiteY13" fmla="*/ 36638 h 136082"/>
                      <a:gd name="connsiteX14" fmla="*/ 31481 w 123301"/>
                      <a:gd name="connsiteY14" fmla="*/ 23553 h 136082"/>
                      <a:gd name="connsiteX15" fmla="*/ 38040 w 123301"/>
                      <a:gd name="connsiteY15" fmla="*/ 14393 h 136082"/>
                      <a:gd name="connsiteX16" fmla="*/ 48534 w 123301"/>
                      <a:gd name="connsiteY16" fmla="*/ 7851 h 136082"/>
                      <a:gd name="connsiteX17" fmla="*/ 61651 w 123301"/>
                      <a:gd name="connsiteY17" fmla="*/ 5234 h 136082"/>
                      <a:gd name="connsiteX18" fmla="*/ 72145 w 123301"/>
                      <a:gd name="connsiteY18" fmla="*/ 5234 h 136082"/>
                      <a:gd name="connsiteX19" fmla="*/ 83950 w 123301"/>
                      <a:gd name="connsiteY19" fmla="*/ 9159 h 136082"/>
                      <a:gd name="connsiteX20" fmla="*/ 98379 w 123301"/>
                      <a:gd name="connsiteY20" fmla="*/ 19627 h 136082"/>
                      <a:gd name="connsiteX21" fmla="*/ 108873 w 123301"/>
                      <a:gd name="connsiteY21" fmla="*/ 32712 h 136082"/>
                      <a:gd name="connsiteX22" fmla="*/ 116743 w 123301"/>
                      <a:gd name="connsiteY22" fmla="*/ 45797 h 136082"/>
                      <a:gd name="connsiteX23" fmla="*/ 121990 w 123301"/>
                      <a:gd name="connsiteY23" fmla="*/ 54956 h 136082"/>
                      <a:gd name="connsiteX24" fmla="*/ 123302 w 123301"/>
                      <a:gd name="connsiteY24" fmla="*/ 54956 h 136082"/>
                      <a:gd name="connsiteX25" fmla="*/ 120678 w 123301"/>
                      <a:gd name="connsiteY25" fmla="*/ 13085 h 136082"/>
                      <a:gd name="connsiteX26" fmla="*/ 120678 w 123301"/>
                      <a:gd name="connsiteY26" fmla="*/ 11776 h 136082"/>
                      <a:gd name="connsiteX27" fmla="*/ 119367 w 123301"/>
                      <a:gd name="connsiteY27" fmla="*/ 11776 h 136082"/>
                      <a:gd name="connsiteX28" fmla="*/ 95756 w 123301"/>
                      <a:gd name="connsiteY28" fmla="*/ 3925 h 136082"/>
                      <a:gd name="connsiteX29" fmla="*/ 68209 w 123301"/>
                      <a:gd name="connsiteY29" fmla="*/ 0 h 136082"/>
                      <a:gd name="connsiteX30" fmla="*/ 40663 w 123301"/>
                      <a:gd name="connsiteY30" fmla="*/ 2617 h 136082"/>
                      <a:gd name="connsiteX31" fmla="*/ 19676 w 123301"/>
                      <a:gd name="connsiteY31" fmla="*/ 11776 h 136082"/>
                      <a:gd name="connsiteX32" fmla="*/ 5247 w 123301"/>
                      <a:gd name="connsiteY32" fmla="*/ 27478 h 136082"/>
                      <a:gd name="connsiteX33" fmla="*/ 0 w 123301"/>
                      <a:gd name="connsiteY33" fmla="*/ 49722 h 136082"/>
                      <a:gd name="connsiteX34" fmla="*/ 5247 w 123301"/>
                      <a:gd name="connsiteY34" fmla="*/ 69350 h 136082"/>
                      <a:gd name="connsiteX35" fmla="*/ 18364 w 123301"/>
                      <a:gd name="connsiteY35" fmla="*/ 85052 h 13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301" h="136082">
                        <a:moveTo>
                          <a:pt x="17052" y="83743"/>
                        </a:moveTo>
                        <a:cubicBezTo>
                          <a:pt x="22299" y="88977"/>
                          <a:pt x="27546" y="92902"/>
                          <a:pt x="35416" y="96828"/>
                        </a:cubicBezTo>
                        <a:cubicBezTo>
                          <a:pt x="41975" y="100753"/>
                          <a:pt x="48534" y="104679"/>
                          <a:pt x="55092" y="107296"/>
                        </a:cubicBezTo>
                        <a:cubicBezTo>
                          <a:pt x="60339" y="109913"/>
                          <a:pt x="66898" y="113838"/>
                          <a:pt x="72145" y="116455"/>
                        </a:cubicBezTo>
                        <a:cubicBezTo>
                          <a:pt x="77392" y="119072"/>
                          <a:pt x="82638" y="122998"/>
                          <a:pt x="86573" y="126923"/>
                        </a:cubicBezTo>
                        <a:cubicBezTo>
                          <a:pt x="90509" y="129540"/>
                          <a:pt x="93132" y="132157"/>
                          <a:pt x="94444" y="136082"/>
                        </a:cubicBezTo>
                        <a:lnTo>
                          <a:pt x="115432" y="103370"/>
                        </a:lnTo>
                        <a:cubicBezTo>
                          <a:pt x="115432" y="103370"/>
                          <a:pt x="115432" y="103370"/>
                          <a:pt x="115432" y="103370"/>
                        </a:cubicBezTo>
                        <a:cubicBezTo>
                          <a:pt x="110185" y="98136"/>
                          <a:pt x="104938" y="94211"/>
                          <a:pt x="98379" y="90286"/>
                        </a:cubicBezTo>
                        <a:cubicBezTo>
                          <a:pt x="91821" y="86360"/>
                          <a:pt x="85262" y="82435"/>
                          <a:pt x="77392" y="78509"/>
                        </a:cubicBezTo>
                        <a:cubicBezTo>
                          <a:pt x="70833" y="75892"/>
                          <a:pt x="65586" y="71967"/>
                          <a:pt x="59028" y="69350"/>
                        </a:cubicBezTo>
                        <a:cubicBezTo>
                          <a:pt x="53780" y="66733"/>
                          <a:pt x="48534" y="62807"/>
                          <a:pt x="43287" y="60190"/>
                        </a:cubicBezTo>
                        <a:cubicBezTo>
                          <a:pt x="39352" y="56265"/>
                          <a:pt x="35416" y="53648"/>
                          <a:pt x="32793" y="49722"/>
                        </a:cubicBezTo>
                        <a:cubicBezTo>
                          <a:pt x="30169" y="45797"/>
                          <a:pt x="28858" y="41871"/>
                          <a:pt x="28858" y="36638"/>
                        </a:cubicBezTo>
                        <a:cubicBezTo>
                          <a:pt x="28858" y="31404"/>
                          <a:pt x="28858" y="27478"/>
                          <a:pt x="31481" y="23553"/>
                        </a:cubicBezTo>
                        <a:cubicBezTo>
                          <a:pt x="32793" y="19627"/>
                          <a:pt x="35416" y="17010"/>
                          <a:pt x="38040" y="14393"/>
                        </a:cubicBezTo>
                        <a:cubicBezTo>
                          <a:pt x="40663" y="11776"/>
                          <a:pt x="44599" y="9159"/>
                          <a:pt x="48534" y="7851"/>
                        </a:cubicBezTo>
                        <a:cubicBezTo>
                          <a:pt x="52469" y="6542"/>
                          <a:pt x="56404" y="5234"/>
                          <a:pt x="61651" y="5234"/>
                        </a:cubicBezTo>
                        <a:cubicBezTo>
                          <a:pt x="66898" y="5234"/>
                          <a:pt x="68209" y="5234"/>
                          <a:pt x="72145" y="5234"/>
                        </a:cubicBezTo>
                        <a:cubicBezTo>
                          <a:pt x="76080" y="5234"/>
                          <a:pt x="80015" y="6542"/>
                          <a:pt x="83950" y="9159"/>
                        </a:cubicBezTo>
                        <a:cubicBezTo>
                          <a:pt x="89197" y="11776"/>
                          <a:pt x="94444" y="15702"/>
                          <a:pt x="98379" y="19627"/>
                        </a:cubicBezTo>
                        <a:cubicBezTo>
                          <a:pt x="102314" y="23553"/>
                          <a:pt x="106249" y="28787"/>
                          <a:pt x="108873" y="32712"/>
                        </a:cubicBezTo>
                        <a:cubicBezTo>
                          <a:pt x="111497" y="36638"/>
                          <a:pt x="114120" y="41871"/>
                          <a:pt x="116743" y="45797"/>
                        </a:cubicBezTo>
                        <a:cubicBezTo>
                          <a:pt x="119367" y="49722"/>
                          <a:pt x="120678" y="52339"/>
                          <a:pt x="121990" y="54956"/>
                        </a:cubicBezTo>
                        <a:lnTo>
                          <a:pt x="123302" y="54956"/>
                        </a:lnTo>
                        <a:lnTo>
                          <a:pt x="120678" y="13085"/>
                        </a:lnTo>
                        <a:cubicBezTo>
                          <a:pt x="120678" y="13085"/>
                          <a:pt x="120678" y="13085"/>
                          <a:pt x="120678" y="11776"/>
                        </a:cubicBezTo>
                        <a:cubicBezTo>
                          <a:pt x="120678" y="10468"/>
                          <a:pt x="120678" y="11776"/>
                          <a:pt x="119367" y="11776"/>
                        </a:cubicBezTo>
                        <a:cubicBezTo>
                          <a:pt x="111497" y="9159"/>
                          <a:pt x="104938" y="6542"/>
                          <a:pt x="95756" y="3925"/>
                        </a:cubicBezTo>
                        <a:cubicBezTo>
                          <a:pt x="86573" y="1308"/>
                          <a:pt x="77392" y="0"/>
                          <a:pt x="68209" y="0"/>
                        </a:cubicBezTo>
                        <a:cubicBezTo>
                          <a:pt x="59028" y="0"/>
                          <a:pt x="49845" y="0"/>
                          <a:pt x="40663" y="2617"/>
                        </a:cubicBezTo>
                        <a:cubicBezTo>
                          <a:pt x="32793" y="5234"/>
                          <a:pt x="24923" y="7851"/>
                          <a:pt x="19676" y="11776"/>
                        </a:cubicBezTo>
                        <a:cubicBezTo>
                          <a:pt x="13117" y="15702"/>
                          <a:pt x="9182" y="20936"/>
                          <a:pt x="5247" y="27478"/>
                        </a:cubicBezTo>
                        <a:cubicBezTo>
                          <a:pt x="1311" y="34021"/>
                          <a:pt x="0" y="40563"/>
                          <a:pt x="0" y="49722"/>
                        </a:cubicBezTo>
                        <a:cubicBezTo>
                          <a:pt x="0" y="57573"/>
                          <a:pt x="1311" y="64116"/>
                          <a:pt x="5247" y="69350"/>
                        </a:cubicBezTo>
                        <a:cubicBezTo>
                          <a:pt x="7870" y="74584"/>
                          <a:pt x="13117" y="79818"/>
                          <a:pt x="18364" y="85052"/>
                        </a:cubicBezTo>
                        <a:close/>
                      </a:path>
                    </a:pathLst>
                  </a:custGeom>
                  <a:solidFill>
                    <a:srgbClr val="FFFFFF"/>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AC26D3E-7E53-B9AA-E40E-CB010187F07A}"/>
                      </a:ext>
                    </a:extLst>
                  </p:cNvPr>
                  <p:cNvSpPr/>
                  <p:nvPr/>
                </p:nvSpPr>
                <p:spPr>
                  <a:xfrm>
                    <a:off x="6161586" y="2791767"/>
                    <a:ext cx="62962" cy="56264"/>
                  </a:xfrm>
                  <a:custGeom>
                    <a:avLst/>
                    <a:gdLst>
                      <a:gd name="connsiteX0" fmla="*/ 9182 w 62962"/>
                      <a:gd name="connsiteY0" fmla="*/ 47105 h 56264"/>
                      <a:gd name="connsiteX1" fmla="*/ 15741 w 62962"/>
                      <a:gd name="connsiteY1" fmla="*/ 49722 h 56264"/>
                      <a:gd name="connsiteX2" fmla="*/ 28858 w 62962"/>
                      <a:gd name="connsiteY2" fmla="*/ 53648 h 56264"/>
                      <a:gd name="connsiteX3" fmla="*/ 44599 w 62962"/>
                      <a:gd name="connsiteY3" fmla="*/ 56265 h 56264"/>
                      <a:gd name="connsiteX4" fmla="*/ 59028 w 62962"/>
                      <a:gd name="connsiteY4" fmla="*/ 56265 h 56264"/>
                      <a:gd name="connsiteX5" fmla="*/ 62963 w 62962"/>
                      <a:gd name="connsiteY5" fmla="*/ 49722 h 56264"/>
                      <a:gd name="connsiteX6" fmla="*/ 61651 w 62962"/>
                      <a:gd name="connsiteY6" fmla="*/ 49722 h 56264"/>
                      <a:gd name="connsiteX7" fmla="*/ 43287 w 62962"/>
                      <a:gd name="connsiteY7" fmla="*/ 45797 h 56264"/>
                      <a:gd name="connsiteX8" fmla="*/ 27546 w 62962"/>
                      <a:gd name="connsiteY8" fmla="*/ 34021 h 56264"/>
                      <a:gd name="connsiteX9" fmla="*/ 14429 w 62962"/>
                      <a:gd name="connsiteY9" fmla="*/ 18319 h 56264"/>
                      <a:gd name="connsiteX10" fmla="*/ 2624 w 62962"/>
                      <a:gd name="connsiteY10" fmla="*/ 0 h 56264"/>
                      <a:gd name="connsiteX11" fmla="*/ 0 w 62962"/>
                      <a:gd name="connsiteY11" fmla="*/ 0 h 56264"/>
                      <a:gd name="connsiteX12" fmla="*/ 2624 w 62962"/>
                      <a:gd name="connsiteY12" fmla="*/ 41871 h 56264"/>
                      <a:gd name="connsiteX13" fmla="*/ 2624 w 62962"/>
                      <a:gd name="connsiteY13" fmla="*/ 44488 h 56264"/>
                      <a:gd name="connsiteX14" fmla="*/ 6559 w 62962"/>
                      <a:gd name="connsiteY14" fmla="*/ 47105 h 5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62" h="56264">
                        <a:moveTo>
                          <a:pt x="9182" y="47105"/>
                        </a:moveTo>
                        <a:cubicBezTo>
                          <a:pt x="11805" y="47105"/>
                          <a:pt x="13117" y="48414"/>
                          <a:pt x="15741" y="49722"/>
                        </a:cubicBezTo>
                        <a:cubicBezTo>
                          <a:pt x="19676" y="51031"/>
                          <a:pt x="24923" y="52339"/>
                          <a:pt x="28858" y="53648"/>
                        </a:cubicBezTo>
                        <a:cubicBezTo>
                          <a:pt x="34105" y="53648"/>
                          <a:pt x="39352" y="56265"/>
                          <a:pt x="44599" y="56265"/>
                        </a:cubicBezTo>
                        <a:cubicBezTo>
                          <a:pt x="49845" y="56265"/>
                          <a:pt x="53781" y="56265"/>
                          <a:pt x="59028" y="56265"/>
                        </a:cubicBezTo>
                        <a:lnTo>
                          <a:pt x="62963" y="49722"/>
                        </a:lnTo>
                        <a:lnTo>
                          <a:pt x="61651" y="49722"/>
                        </a:lnTo>
                        <a:cubicBezTo>
                          <a:pt x="55093" y="49722"/>
                          <a:pt x="49845" y="48414"/>
                          <a:pt x="43287" y="45797"/>
                        </a:cubicBezTo>
                        <a:cubicBezTo>
                          <a:pt x="38040" y="43180"/>
                          <a:pt x="32793" y="39255"/>
                          <a:pt x="27546" y="34021"/>
                        </a:cubicBezTo>
                        <a:cubicBezTo>
                          <a:pt x="22299" y="28787"/>
                          <a:pt x="18364" y="23553"/>
                          <a:pt x="14429" y="18319"/>
                        </a:cubicBezTo>
                        <a:cubicBezTo>
                          <a:pt x="10494" y="11776"/>
                          <a:pt x="6559" y="6542"/>
                          <a:pt x="2624" y="0"/>
                        </a:cubicBezTo>
                        <a:lnTo>
                          <a:pt x="0" y="0"/>
                        </a:lnTo>
                        <a:lnTo>
                          <a:pt x="2624" y="41871"/>
                        </a:lnTo>
                        <a:cubicBezTo>
                          <a:pt x="2624" y="41871"/>
                          <a:pt x="2624" y="43180"/>
                          <a:pt x="2624" y="44488"/>
                        </a:cubicBezTo>
                        <a:cubicBezTo>
                          <a:pt x="2624" y="44488"/>
                          <a:pt x="5247" y="45797"/>
                          <a:pt x="6559" y="47105"/>
                        </a:cubicBezTo>
                        <a:close/>
                      </a:path>
                    </a:pathLst>
                  </a:custGeom>
                  <a:solidFill>
                    <a:srgbClr val="FFFFFF"/>
                  </a:solidFill>
                  <a:ln w="0" cap="flat">
                    <a:noFill/>
                    <a:prstDash val="solid"/>
                    <a:miter/>
                  </a:ln>
                </p:spPr>
                <p:txBody>
                  <a:bodyPr rtlCol="0" anchor="ctr"/>
                  <a:lstStyle/>
                  <a:p>
                    <a:endParaRPr lang="en-US"/>
                  </a:p>
                </p:txBody>
              </p:sp>
            </p:grpSp>
          </p:grpSp>
          <p:sp>
            <p:nvSpPr>
              <p:cNvPr id="19" name="Freeform 18">
                <a:extLst>
                  <a:ext uri="{FF2B5EF4-FFF2-40B4-BE49-F238E27FC236}">
                    <a16:creationId xmlns:a16="http://schemas.microsoft.com/office/drawing/2014/main" id="{AE3798D9-F866-1A74-626E-022F7F145C82}"/>
                  </a:ext>
                </a:extLst>
              </p:cNvPr>
              <p:cNvSpPr/>
              <p:nvPr/>
            </p:nvSpPr>
            <p:spPr>
              <a:xfrm>
                <a:off x="6168144" y="2629515"/>
                <a:ext cx="200693" cy="306185"/>
              </a:xfrm>
              <a:custGeom>
                <a:avLst/>
                <a:gdLst>
                  <a:gd name="connsiteX0" fmla="*/ 195447 w 200693"/>
                  <a:gd name="connsiteY0" fmla="*/ 0 h 306185"/>
                  <a:gd name="connsiteX1" fmla="*/ 0 w 200693"/>
                  <a:gd name="connsiteY1" fmla="*/ 302260 h 306185"/>
                  <a:gd name="connsiteX2" fmla="*/ 5247 w 200693"/>
                  <a:gd name="connsiteY2" fmla="*/ 306186 h 306185"/>
                  <a:gd name="connsiteX3" fmla="*/ 200694 w 200693"/>
                  <a:gd name="connsiteY3" fmla="*/ 2617 h 306185"/>
                  <a:gd name="connsiteX4" fmla="*/ 195447 w 200693"/>
                  <a:gd name="connsiteY4" fmla="*/ 0 h 30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93" h="306185">
                    <a:moveTo>
                      <a:pt x="195447" y="0"/>
                    </a:moveTo>
                    <a:lnTo>
                      <a:pt x="0" y="302260"/>
                    </a:lnTo>
                    <a:lnTo>
                      <a:pt x="5247" y="306186"/>
                    </a:lnTo>
                    <a:lnTo>
                      <a:pt x="200694" y="2617"/>
                    </a:lnTo>
                    <a:lnTo>
                      <a:pt x="195447" y="0"/>
                    </a:lnTo>
                    <a:close/>
                  </a:path>
                </a:pathLst>
              </a:custGeom>
              <a:solidFill>
                <a:srgbClr val="E91F00"/>
              </a:solidFill>
              <a:ln w="0" cap="flat">
                <a:noFill/>
                <a:prstDash val="solid"/>
                <a:miter/>
              </a:ln>
            </p:spPr>
            <p:txBody>
              <a:bodyPr rtlCol="0" anchor="ctr"/>
              <a:lstStyle/>
              <a:p>
                <a:endParaRPr lang="en-US"/>
              </a:p>
            </p:txBody>
          </p:sp>
        </p:grpSp>
      </p:grpSp>
      <p:sp>
        <p:nvSpPr>
          <p:cNvPr id="53" name="Text Placeholder 8">
            <a:extLst>
              <a:ext uri="{FF2B5EF4-FFF2-40B4-BE49-F238E27FC236}">
                <a16:creationId xmlns:a16="http://schemas.microsoft.com/office/drawing/2014/main" id="{1FB29BC9-3E05-14F5-6B22-91ADD6066819}"/>
              </a:ext>
            </a:extLst>
          </p:cNvPr>
          <p:cNvSpPr>
            <a:spLocks noGrp="1"/>
          </p:cNvSpPr>
          <p:nvPr>
            <p:ph type="body" sz="quarter" idx="13"/>
          </p:nvPr>
        </p:nvSpPr>
        <p:spPr>
          <a:xfrm>
            <a:off x="409878" y="5990546"/>
            <a:ext cx="5228535" cy="347472"/>
          </a:xfrm>
          <a:prstGeom prst="rect">
            <a:avLst/>
          </a:prstGeom>
        </p:spPr>
        <p:txBody>
          <a:bodyPr vert="horz" lIns="0" tIns="0" rIns="0" bIns="0" rtlCol="0" anchor="ctr">
            <a:normAutofit/>
          </a:bodyPr>
          <a:lstStyle>
            <a:lvl1pPr marL="0" indent="0">
              <a:buNone/>
              <a:defRPr lang="en-US" sz="1400" spc="100" baseline="0"/>
            </a:lvl1pPr>
          </a:lstStyle>
          <a:p>
            <a:pPr marL="228600" lvl="0" indent="-228600"/>
            <a:r>
              <a:rPr lang="en-US"/>
              <a:t>Click to edit</a:t>
            </a:r>
          </a:p>
        </p:txBody>
      </p:sp>
      <p:sp>
        <p:nvSpPr>
          <p:cNvPr id="8" name="Picture Placeholder 7">
            <a:extLst>
              <a:ext uri="{FF2B5EF4-FFF2-40B4-BE49-F238E27FC236}">
                <a16:creationId xmlns:a16="http://schemas.microsoft.com/office/drawing/2014/main" id="{7EE93DFF-5894-A8F4-B15F-3021EE236F91}"/>
              </a:ext>
            </a:extLst>
          </p:cNvPr>
          <p:cNvSpPr>
            <a:spLocks noGrp="1"/>
          </p:cNvSpPr>
          <p:nvPr>
            <p:ph type="pic" sz="quarter" idx="14"/>
          </p:nvPr>
        </p:nvSpPr>
        <p:spPr>
          <a:xfrm>
            <a:off x="6111527" y="0"/>
            <a:ext cx="6080473" cy="6858000"/>
          </a:xfrm>
          <a:custGeom>
            <a:avLst/>
            <a:gdLst>
              <a:gd name="connsiteX0" fmla="*/ 2194556 w 6080473"/>
              <a:gd name="connsiteY0" fmla="*/ 0 h 6858000"/>
              <a:gd name="connsiteX1" fmla="*/ 3337496 w 6080473"/>
              <a:gd name="connsiteY1" fmla="*/ 0 h 6858000"/>
              <a:gd name="connsiteX2" fmla="*/ 4389112 w 6080473"/>
              <a:gd name="connsiteY2" fmla="*/ 0 h 6858000"/>
              <a:gd name="connsiteX3" fmla="*/ 5233806 w 6080473"/>
              <a:gd name="connsiteY3" fmla="*/ 0 h 6858000"/>
              <a:gd name="connsiteX4" fmla="*/ 6052121 w 6080473"/>
              <a:gd name="connsiteY4" fmla="*/ 0 h 6858000"/>
              <a:gd name="connsiteX5" fmla="*/ 6080473 w 6080473"/>
              <a:gd name="connsiteY5" fmla="*/ 0 h 6858000"/>
              <a:gd name="connsiteX6" fmla="*/ 6080473 w 6080473"/>
              <a:gd name="connsiteY6" fmla="*/ 6858000 h 6858000"/>
              <a:gd name="connsiteX7" fmla="*/ 6052121 w 6080473"/>
              <a:gd name="connsiteY7" fmla="*/ 6858000 h 6858000"/>
              <a:gd name="connsiteX8" fmla="*/ 5233806 w 6080473"/>
              <a:gd name="connsiteY8" fmla="*/ 6858000 h 6858000"/>
              <a:gd name="connsiteX9" fmla="*/ 4389112 w 6080473"/>
              <a:gd name="connsiteY9" fmla="*/ 6858000 h 6858000"/>
              <a:gd name="connsiteX10" fmla="*/ 3337496 w 6080473"/>
              <a:gd name="connsiteY10" fmla="*/ 6858000 h 6858000"/>
              <a:gd name="connsiteX11" fmla="*/ 2194556 w 6080473"/>
              <a:gd name="connsiteY11" fmla="*/ 6858000 h 6858000"/>
              <a:gd name="connsiteX12" fmla="*/ 0 w 6080473"/>
              <a:gd name="connsiteY12"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473" h="6858000">
                <a:moveTo>
                  <a:pt x="2194556" y="0"/>
                </a:moveTo>
                <a:lnTo>
                  <a:pt x="3337496" y="0"/>
                </a:lnTo>
                <a:lnTo>
                  <a:pt x="4389112" y="0"/>
                </a:lnTo>
                <a:lnTo>
                  <a:pt x="5233806" y="0"/>
                </a:lnTo>
                <a:lnTo>
                  <a:pt x="6052121" y="0"/>
                </a:lnTo>
                <a:lnTo>
                  <a:pt x="6080473" y="0"/>
                </a:lnTo>
                <a:lnTo>
                  <a:pt x="6080473" y="6858000"/>
                </a:lnTo>
                <a:lnTo>
                  <a:pt x="6052121" y="6858000"/>
                </a:lnTo>
                <a:lnTo>
                  <a:pt x="5233806" y="6858000"/>
                </a:lnTo>
                <a:lnTo>
                  <a:pt x="4389112" y="6858000"/>
                </a:lnTo>
                <a:lnTo>
                  <a:pt x="3337496" y="6858000"/>
                </a:lnTo>
                <a:lnTo>
                  <a:pt x="2194556" y="6858000"/>
                </a:lnTo>
                <a:lnTo>
                  <a:pt x="0" y="3429000"/>
                </a:lnTo>
                <a:close/>
              </a:path>
            </a:pathLst>
          </a:custGeom>
          <a:solidFill>
            <a:schemeClr val="bg2"/>
          </a:solidFill>
        </p:spPr>
        <p:txBody>
          <a:bodyPr wrap="square" lIns="914400" tIns="914400" rIns="914400">
            <a:noAutofit/>
          </a:bodyPr>
          <a:lstStyle>
            <a:lvl1pPr marL="0" indent="0" algn="ctr">
              <a:buNone/>
              <a:defRPr/>
            </a:lvl1pPr>
          </a:lstStyle>
          <a:p>
            <a:endParaRPr lang="en-US"/>
          </a:p>
        </p:txBody>
      </p:sp>
    </p:spTree>
    <p:extLst>
      <p:ext uri="{BB962C8B-B14F-4D97-AF65-F5344CB8AC3E}">
        <p14:creationId xmlns:p14="http://schemas.microsoft.com/office/powerpoint/2010/main" val="230586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7620-2239-1060-8246-9F9F956C2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8A546-3DCE-F6A4-C2AC-CEE8F45F0D31}"/>
              </a:ext>
            </a:extLst>
          </p:cNvPr>
          <p:cNvSpPr>
            <a:spLocks noGrp="1"/>
          </p:cNvSpPr>
          <p:nvPr>
            <p:ph idx="1"/>
          </p:nvPr>
        </p:nvSpPr>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0D2DF22-8918-3A4F-73FF-4A1948B833FE}"/>
              </a:ext>
            </a:extLst>
          </p:cNvPr>
          <p:cNvSpPr>
            <a:spLocks noGrp="1"/>
          </p:cNvSpPr>
          <p:nvPr>
            <p:ph type="sldNum" sz="quarter" idx="10"/>
          </p:nvPr>
        </p:nvSpPr>
        <p:spPr/>
        <p:txBody>
          <a:bodyPr/>
          <a:lstStyle/>
          <a:p>
            <a:fld id="{36FE75AF-770D-9E48-A5CF-19564C2878CC}" type="slidenum">
              <a:rPr lang="en-US" smtClean="0"/>
              <a:pPr/>
              <a:t>‹#›</a:t>
            </a:fld>
            <a:endParaRPr lang="en-US"/>
          </a:p>
        </p:txBody>
      </p:sp>
      <p:cxnSp>
        <p:nvCxnSpPr>
          <p:cNvPr id="8" name="Straight Connector 7">
            <a:extLst>
              <a:ext uri="{FF2B5EF4-FFF2-40B4-BE49-F238E27FC236}">
                <a16:creationId xmlns:a16="http://schemas.microsoft.com/office/drawing/2014/main" id="{D758BBCB-B60E-A0FF-9D71-4824FE2E102C}"/>
              </a:ext>
            </a:extLst>
          </p:cNvPr>
          <p:cNvCxnSpPr>
            <a:cxnSpLocks/>
          </p:cNvCxnSpPr>
          <p:nvPr userDrawn="1"/>
        </p:nvCxnSpPr>
        <p:spPr>
          <a:xfrm flipV="1">
            <a:off x="230454" y="420032"/>
            <a:ext cx="253973" cy="40984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9258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7A20-8E49-BA8B-F2F1-BCDBB7FDE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1DC93-85F3-6E5A-ECC7-8391A1B0B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0D4F1A23-A9A6-94D9-9C29-2207EF4F3981}"/>
              </a:ext>
            </a:extLst>
          </p:cNvPr>
          <p:cNvSpPr>
            <a:spLocks noGrp="1"/>
          </p:cNvSpPr>
          <p:nvPr>
            <p:ph type="sldNum" sz="quarter" idx="10"/>
          </p:nvPr>
        </p:nvSpPr>
        <p:spPr/>
        <p:txBody>
          <a:bodyPr/>
          <a:lstStyle/>
          <a:p>
            <a:fld id="{36FE75AF-770D-9E48-A5CF-19564C2878CC}" type="slidenum">
              <a:rPr lang="en-US" smtClean="0"/>
              <a:pPr/>
              <a:t>‹#›</a:t>
            </a:fld>
            <a:endParaRPr lang="en-US"/>
          </a:p>
        </p:txBody>
      </p:sp>
    </p:spTree>
    <p:extLst>
      <p:ext uri="{BB962C8B-B14F-4D97-AF65-F5344CB8AC3E}">
        <p14:creationId xmlns:p14="http://schemas.microsoft.com/office/powerpoint/2010/main" val="362032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1723-95A1-8D4F-EB7E-BD94A5A4CD86}"/>
              </a:ext>
            </a:extLst>
          </p:cNvPr>
          <p:cNvSpPr>
            <a:spLocks noGrp="1"/>
          </p:cNvSpPr>
          <p:nvPr>
            <p:ph type="title"/>
          </p:nvPr>
        </p:nvSpPr>
        <p:spPr/>
        <p:txBody>
          <a:bodyPr>
            <a:noAutofit/>
          </a:bodyPr>
          <a:lstStyle/>
          <a:p>
            <a:r>
              <a:rPr lang="en-US"/>
              <a:t>Click to edit Master title style</a:t>
            </a:r>
          </a:p>
        </p:txBody>
      </p:sp>
      <p:sp>
        <p:nvSpPr>
          <p:cNvPr id="6" name="Slide Number Placeholder 5">
            <a:extLst>
              <a:ext uri="{FF2B5EF4-FFF2-40B4-BE49-F238E27FC236}">
                <a16:creationId xmlns:a16="http://schemas.microsoft.com/office/drawing/2014/main" id="{7044595F-2102-9808-1091-AD3F3A0E3C4B}"/>
              </a:ext>
            </a:extLst>
          </p:cNvPr>
          <p:cNvSpPr>
            <a:spLocks noGrp="1"/>
          </p:cNvSpPr>
          <p:nvPr>
            <p:ph type="sldNum" sz="quarter" idx="10"/>
          </p:nvPr>
        </p:nvSpPr>
        <p:spPr/>
        <p:txBody>
          <a:bodyPr/>
          <a:lstStyle/>
          <a:p>
            <a:fld id="{36FE75AF-770D-9E48-A5CF-19564C2878CC}" type="slidenum">
              <a:rPr lang="en-US" smtClean="0"/>
              <a:pPr/>
              <a:t>‹#›</a:t>
            </a:fld>
            <a:endParaRPr lang="en-US"/>
          </a:p>
        </p:txBody>
      </p:sp>
      <p:cxnSp>
        <p:nvCxnSpPr>
          <p:cNvPr id="7" name="Straight Connector 6">
            <a:extLst>
              <a:ext uri="{FF2B5EF4-FFF2-40B4-BE49-F238E27FC236}">
                <a16:creationId xmlns:a16="http://schemas.microsoft.com/office/drawing/2014/main" id="{72675D5E-5763-5323-B2E8-3B48BF95B0D2}"/>
              </a:ext>
            </a:extLst>
          </p:cNvPr>
          <p:cNvCxnSpPr>
            <a:cxnSpLocks/>
          </p:cNvCxnSpPr>
          <p:nvPr userDrawn="1"/>
        </p:nvCxnSpPr>
        <p:spPr>
          <a:xfrm flipV="1">
            <a:off x="230454" y="420032"/>
            <a:ext cx="253973" cy="40984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43288"/>
      </p:ext>
    </p:extLst>
  </p:cSld>
  <p:clrMapOvr>
    <a:masterClrMapping/>
  </p:clrMapOvr>
  <p:extLst>
    <p:ext uri="{DCECCB84-F9BA-43D5-87BE-67443E8EF086}">
      <p15:sldGuideLst xmlns:p15="http://schemas.microsoft.com/office/powerpoint/2012/main">
        <p15:guide id="1" userDrawn="1">
          <p15:clr>
            <a:srgbClr val="0563C1"/>
          </p15:clr>
        </p15:guide>
        <p15:guide id="2" pos="7680" userDrawn="1">
          <p15:clr>
            <a:srgbClr val="0563C1"/>
          </p15:clr>
        </p15:guide>
        <p15:guide id="3" pos="288" userDrawn="1">
          <p15:clr>
            <a:srgbClr val="0563C1"/>
          </p15:clr>
        </p15:guide>
        <p15:guide id="4" pos="2528" userDrawn="1">
          <p15:clr>
            <a:srgbClr val="0563C1"/>
          </p15:clr>
        </p15:guide>
        <p15:guide id="5" pos="2720" userDrawn="1">
          <p15:clr>
            <a:srgbClr val="0563C1"/>
          </p15:clr>
        </p15:guide>
        <p15:guide id="6" pos="4960" userDrawn="1">
          <p15:clr>
            <a:srgbClr val="0563C1"/>
          </p15:clr>
        </p15:guide>
        <p15:guide id="7" pos="5152" userDrawn="1">
          <p15:clr>
            <a:srgbClr val="0563C1"/>
          </p15:clr>
        </p15:guide>
        <p15:guide id="8" pos="7392" userDrawn="1">
          <p15:clr>
            <a:srgbClr val="0563C1"/>
          </p15:clr>
        </p15:guide>
        <p15:guide id="9" orient="horz" userDrawn="1">
          <p15:clr>
            <a:srgbClr val="0563C1"/>
          </p15:clr>
        </p15:guide>
        <p15:guide id="10" orient="horz" pos="4320" userDrawn="1">
          <p15:clr>
            <a:srgbClr val="0563C1"/>
          </p15:clr>
        </p15:guide>
        <p15:guide id="11" orient="horz" pos="480" userDrawn="1">
          <p15:clr>
            <a:srgbClr val="0563C1"/>
          </p15:clr>
        </p15:guide>
        <p15:guide id="12" orient="horz" pos="3840" userDrawn="1">
          <p15:clr>
            <a:srgbClr val="0563C1"/>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016B3D-1C05-64DC-6F91-EEFB1C1C7E12}"/>
              </a:ext>
            </a:extLst>
          </p:cNvPr>
          <p:cNvSpPr>
            <a:spLocks noGrp="1"/>
          </p:cNvSpPr>
          <p:nvPr>
            <p:ph type="sldNum" sz="quarter" idx="10"/>
          </p:nvPr>
        </p:nvSpPr>
        <p:spPr/>
        <p:txBody>
          <a:bodyPr/>
          <a:lstStyle/>
          <a:p>
            <a:fld id="{36FE75AF-770D-9E48-A5CF-19564C2878CC}" type="slidenum">
              <a:rPr lang="en-US" smtClean="0"/>
              <a:pPr/>
              <a:t>‹#›</a:t>
            </a:fld>
            <a:endParaRPr lang="en-US"/>
          </a:p>
        </p:txBody>
      </p:sp>
      <p:sp>
        <p:nvSpPr>
          <p:cNvPr id="2" name="TextBox 1">
            <a:extLst>
              <a:ext uri="{FF2B5EF4-FFF2-40B4-BE49-F238E27FC236}">
                <a16:creationId xmlns:a16="http://schemas.microsoft.com/office/drawing/2014/main" id="{AAC0ED8C-1D66-3DA1-12F5-B90E3022238B}"/>
              </a:ext>
            </a:extLst>
          </p:cNvPr>
          <p:cNvSpPr txBox="1"/>
          <p:nvPr userDrawn="1"/>
        </p:nvSpPr>
        <p:spPr>
          <a:xfrm>
            <a:off x="1395663" y="6569242"/>
            <a:ext cx="0" cy="0"/>
          </a:xfrm>
          <a:prstGeom prst="rect">
            <a:avLst/>
          </a:prstGeom>
          <a:noFill/>
        </p:spPr>
        <p:txBody>
          <a:bodyPr wrap="none" lIns="0" tIns="0" rIns="0" bIns="0" rtlCol="0">
            <a:noAutofit/>
          </a:bodyPr>
          <a:lstStyle/>
          <a:p>
            <a:pPr algn="l"/>
            <a:endParaRPr lang="en-US"/>
          </a:p>
        </p:txBody>
      </p:sp>
    </p:spTree>
    <p:extLst>
      <p:ext uri="{BB962C8B-B14F-4D97-AF65-F5344CB8AC3E}">
        <p14:creationId xmlns:p14="http://schemas.microsoft.com/office/powerpoint/2010/main" val="7305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016B3D-1C05-64DC-6F91-EEFB1C1C7E12}"/>
              </a:ext>
            </a:extLst>
          </p:cNvPr>
          <p:cNvSpPr>
            <a:spLocks noGrp="1"/>
          </p:cNvSpPr>
          <p:nvPr>
            <p:ph type="sldNum" sz="quarter" idx="10"/>
          </p:nvPr>
        </p:nvSpPr>
        <p:spPr/>
        <p:txBody>
          <a:bodyPr/>
          <a:lstStyle/>
          <a:p>
            <a:fld id="{36FE75AF-770D-9E48-A5CF-19564C2878CC}" type="slidenum">
              <a:rPr lang="en-US" smtClean="0"/>
              <a:pPr/>
              <a:t>‹#›</a:t>
            </a:fld>
            <a:endParaRPr lang="en-US"/>
          </a:p>
        </p:txBody>
      </p:sp>
      <p:sp>
        <p:nvSpPr>
          <p:cNvPr id="2" name="TextBox 1">
            <a:extLst>
              <a:ext uri="{FF2B5EF4-FFF2-40B4-BE49-F238E27FC236}">
                <a16:creationId xmlns:a16="http://schemas.microsoft.com/office/drawing/2014/main" id="{1119524F-D3B0-7E07-FD4B-3C5BAF87F5DF}"/>
              </a:ext>
            </a:extLst>
          </p:cNvPr>
          <p:cNvSpPr txBox="1"/>
          <p:nvPr userDrawn="1"/>
        </p:nvSpPr>
        <p:spPr>
          <a:xfrm>
            <a:off x="1488831" y="6588369"/>
            <a:ext cx="0" cy="0"/>
          </a:xfrm>
          <a:prstGeom prst="rect">
            <a:avLst/>
          </a:prstGeom>
          <a:noFill/>
        </p:spPr>
        <p:txBody>
          <a:bodyPr wrap="none" lIns="0" tIns="0" rIns="0" bIns="0" rtlCol="0">
            <a:noAutofit/>
          </a:bodyPr>
          <a:lstStyle/>
          <a:p>
            <a:pPr algn="l"/>
            <a:endParaRPr lang="en-US"/>
          </a:p>
        </p:txBody>
      </p:sp>
      <p:sp>
        <p:nvSpPr>
          <p:cNvPr id="3" name="TextBox 2">
            <a:extLst>
              <a:ext uri="{FF2B5EF4-FFF2-40B4-BE49-F238E27FC236}">
                <a16:creationId xmlns:a16="http://schemas.microsoft.com/office/drawing/2014/main" id="{7035A4E1-2C65-116A-5466-56AE25D6281F}"/>
              </a:ext>
            </a:extLst>
          </p:cNvPr>
          <p:cNvSpPr txBox="1"/>
          <p:nvPr userDrawn="1"/>
        </p:nvSpPr>
        <p:spPr>
          <a:xfrm>
            <a:off x="1359877" y="6611815"/>
            <a:ext cx="0" cy="0"/>
          </a:xfrm>
          <a:prstGeom prst="rect">
            <a:avLst/>
          </a:prstGeom>
          <a:noFill/>
        </p:spPr>
        <p:txBody>
          <a:bodyPr wrap="none" lIns="0" tIns="0" rIns="0" bIns="0" rtlCol="0">
            <a:noAutofit/>
          </a:bodyPr>
          <a:lstStyle/>
          <a:p>
            <a:pPr algn="l"/>
            <a:endParaRPr lang="en-US"/>
          </a:p>
        </p:txBody>
      </p:sp>
      <p:sp>
        <p:nvSpPr>
          <p:cNvPr id="4" name="TextBox 3">
            <a:extLst>
              <a:ext uri="{FF2B5EF4-FFF2-40B4-BE49-F238E27FC236}">
                <a16:creationId xmlns:a16="http://schemas.microsoft.com/office/drawing/2014/main" id="{D1AE79EC-7724-37C6-CC73-E0B0069FA038}"/>
              </a:ext>
            </a:extLst>
          </p:cNvPr>
          <p:cNvSpPr txBox="1"/>
          <p:nvPr userDrawn="1"/>
        </p:nvSpPr>
        <p:spPr>
          <a:xfrm>
            <a:off x="1172308" y="6600092"/>
            <a:ext cx="0" cy="0"/>
          </a:xfrm>
          <a:prstGeom prst="rect">
            <a:avLst/>
          </a:prstGeom>
          <a:noFill/>
        </p:spPr>
        <p:txBody>
          <a:bodyPr wrap="none" lIns="0" tIns="0" rIns="0" bIns="0" rtlCol="0">
            <a:noAutofit/>
          </a:bodyPr>
          <a:lstStyle/>
          <a:p>
            <a:pPr algn="l"/>
            <a:endParaRPr lang="en-US"/>
          </a:p>
        </p:txBody>
      </p:sp>
      <p:sp>
        <p:nvSpPr>
          <p:cNvPr id="5" name="TextBox 4">
            <a:extLst>
              <a:ext uri="{FF2B5EF4-FFF2-40B4-BE49-F238E27FC236}">
                <a16:creationId xmlns:a16="http://schemas.microsoft.com/office/drawing/2014/main" id="{EA022F32-FE47-1707-F21A-B9C2288E097E}"/>
              </a:ext>
            </a:extLst>
          </p:cNvPr>
          <p:cNvSpPr txBox="1"/>
          <p:nvPr userDrawn="1"/>
        </p:nvSpPr>
        <p:spPr>
          <a:xfrm>
            <a:off x="1070811" y="6617368"/>
            <a:ext cx="0" cy="0"/>
          </a:xfrm>
          <a:prstGeom prst="rect">
            <a:avLst/>
          </a:prstGeom>
          <a:noFill/>
        </p:spPr>
        <p:txBody>
          <a:bodyPr wrap="none" lIns="0" tIns="0" rIns="0" bIns="0" rtlCol="0">
            <a:noAutofit/>
          </a:bodyPr>
          <a:lstStyle/>
          <a:p>
            <a:pPr algn="l"/>
            <a:endParaRPr lang="en-US"/>
          </a:p>
        </p:txBody>
      </p:sp>
      <p:sp>
        <p:nvSpPr>
          <p:cNvPr id="7" name="TextBox 6">
            <a:extLst>
              <a:ext uri="{FF2B5EF4-FFF2-40B4-BE49-F238E27FC236}">
                <a16:creationId xmlns:a16="http://schemas.microsoft.com/office/drawing/2014/main" id="{7A19E49B-56F3-D861-7D89-FD8CBD3010C2}"/>
              </a:ext>
            </a:extLst>
          </p:cNvPr>
          <p:cNvSpPr txBox="1"/>
          <p:nvPr userDrawn="1"/>
        </p:nvSpPr>
        <p:spPr>
          <a:xfrm>
            <a:off x="2201779" y="6533147"/>
            <a:ext cx="0" cy="0"/>
          </a:xfrm>
          <a:prstGeom prst="rect">
            <a:avLst/>
          </a:prstGeom>
          <a:noFill/>
        </p:spPr>
        <p:txBody>
          <a:bodyPr wrap="none" lIns="0" tIns="0" rIns="0" bIns="0" rtlCol="0">
            <a:noAutofit/>
          </a:bodyPr>
          <a:lstStyle/>
          <a:p>
            <a:pPr algn="l"/>
            <a:endParaRPr lang="en-US"/>
          </a:p>
        </p:txBody>
      </p:sp>
    </p:spTree>
    <p:extLst>
      <p:ext uri="{BB962C8B-B14F-4D97-AF65-F5344CB8AC3E}">
        <p14:creationId xmlns:p14="http://schemas.microsoft.com/office/powerpoint/2010/main" val="270126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with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44595F-2102-9808-1091-AD3F3A0E3C4B}"/>
              </a:ext>
            </a:extLst>
          </p:cNvPr>
          <p:cNvSpPr>
            <a:spLocks noGrp="1"/>
          </p:cNvSpPr>
          <p:nvPr>
            <p:ph type="sldNum" sz="quarter" idx="10"/>
          </p:nvPr>
        </p:nvSpPr>
        <p:spPr/>
        <p:txBody>
          <a:bodyPr/>
          <a:lstStyle/>
          <a:p>
            <a:fld id="{36FE75AF-770D-9E48-A5CF-19564C2878CC}" type="slidenum">
              <a:rPr lang="en-US" smtClean="0"/>
              <a:pPr/>
              <a:t>‹#›</a:t>
            </a:fld>
            <a:endParaRPr lang="en-US"/>
          </a:p>
        </p:txBody>
      </p:sp>
      <p:cxnSp>
        <p:nvCxnSpPr>
          <p:cNvPr id="7" name="Straight Connector 6">
            <a:extLst>
              <a:ext uri="{FF2B5EF4-FFF2-40B4-BE49-F238E27FC236}">
                <a16:creationId xmlns:a16="http://schemas.microsoft.com/office/drawing/2014/main" id="{72675D5E-5763-5323-B2E8-3B48BF95B0D2}"/>
              </a:ext>
            </a:extLst>
          </p:cNvPr>
          <p:cNvCxnSpPr>
            <a:cxnSpLocks/>
          </p:cNvCxnSpPr>
          <p:nvPr userDrawn="1"/>
        </p:nvCxnSpPr>
        <p:spPr>
          <a:xfrm flipV="1">
            <a:off x="375833" y="193511"/>
            <a:ext cx="106740" cy="172249"/>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151346A-32DA-BAE5-5030-F3CC59846E0F}"/>
              </a:ext>
            </a:extLst>
          </p:cNvPr>
          <p:cNvSpPr>
            <a:spLocks noGrp="1"/>
          </p:cNvSpPr>
          <p:nvPr>
            <p:ph type="body" sz="quarter" idx="11" hasCustomPrompt="1"/>
          </p:nvPr>
        </p:nvSpPr>
        <p:spPr>
          <a:xfrm>
            <a:off x="512064" y="182880"/>
            <a:ext cx="3657600" cy="182880"/>
          </a:xfrm>
        </p:spPr>
        <p:txBody>
          <a:bodyPr>
            <a:noAutofit/>
          </a:bodyPr>
          <a:lstStyle>
            <a:lvl1pPr marL="0" indent="0">
              <a:lnSpc>
                <a:spcPct val="100000"/>
              </a:lnSpc>
              <a:buNone/>
              <a:defRPr sz="1200" kern="800" spc="100" baseline="0">
                <a:solidFill>
                  <a:schemeClr val="tx2"/>
                </a:solidFill>
              </a:defRPr>
            </a:lvl1pPr>
            <a:lvl2pPr marL="457200" indent="0">
              <a:lnSpc>
                <a:spcPct val="100000"/>
              </a:lnSpc>
              <a:buNone/>
              <a:defRPr sz="1400" kern="800" spc="100" baseline="0">
                <a:solidFill>
                  <a:schemeClr val="tx2"/>
                </a:solidFill>
              </a:defRPr>
            </a:lvl2pPr>
            <a:lvl3pPr marL="914400" indent="0">
              <a:lnSpc>
                <a:spcPct val="100000"/>
              </a:lnSpc>
              <a:buNone/>
              <a:defRPr sz="1400" kern="800" spc="100" baseline="0">
                <a:solidFill>
                  <a:schemeClr val="tx2"/>
                </a:solidFill>
              </a:defRPr>
            </a:lvl3pPr>
            <a:lvl4pPr marL="1371600" indent="0">
              <a:lnSpc>
                <a:spcPct val="100000"/>
              </a:lnSpc>
              <a:buNone/>
              <a:defRPr sz="1400" kern="800" spc="100" baseline="0">
                <a:solidFill>
                  <a:schemeClr val="tx2"/>
                </a:solidFill>
              </a:defRPr>
            </a:lvl4pPr>
            <a:lvl5pPr marL="1828800" indent="0">
              <a:lnSpc>
                <a:spcPct val="100000"/>
              </a:lnSpc>
              <a:buNone/>
              <a:defRPr sz="1400" kern="800" spc="100" baseline="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99648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44595F-2102-9808-1091-AD3F3A0E3C4B}"/>
              </a:ext>
            </a:extLst>
          </p:cNvPr>
          <p:cNvSpPr>
            <a:spLocks noGrp="1"/>
          </p:cNvSpPr>
          <p:nvPr>
            <p:ph type="sldNum" sz="quarter" idx="10"/>
          </p:nvPr>
        </p:nvSpPr>
        <p:spPr/>
        <p:txBody>
          <a:bodyPr/>
          <a:lstStyle/>
          <a:p>
            <a:fld id="{36FE75AF-770D-9E48-A5CF-19564C2878CC}" type="slidenum">
              <a:rPr lang="en-US" smtClean="0"/>
              <a:pPr/>
              <a:t>‹#›</a:t>
            </a:fld>
            <a:endParaRPr lang="en-US"/>
          </a:p>
        </p:txBody>
      </p:sp>
      <p:sp>
        <p:nvSpPr>
          <p:cNvPr id="16" name="Picture Placeholder 15">
            <a:extLst>
              <a:ext uri="{FF2B5EF4-FFF2-40B4-BE49-F238E27FC236}">
                <a16:creationId xmlns:a16="http://schemas.microsoft.com/office/drawing/2014/main" id="{A54B8434-865D-3DC2-D226-4B8AF64BCD8D}"/>
              </a:ext>
            </a:extLst>
          </p:cNvPr>
          <p:cNvSpPr>
            <a:spLocks noGrp="1"/>
          </p:cNvSpPr>
          <p:nvPr>
            <p:ph type="pic" sz="quarter" idx="11"/>
          </p:nvPr>
        </p:nvSpPr>
        <p:spPr>
          <a:xfrm>
            <a:off x="5379720" y="363074"/>
            <a:ext cx="6812280" cy="6494927"/>
          </a:xfrm>
          <a:custGeom>
            <a:avLst/>
            <a:gdLst>
              <a:gd name="connsiteX0" fmla="*/ 4251960 w 6916270"/>
              <a:gd name="connsiteY0" fmla="*/ 0 h 6494927"/>
              <a:gd name="connsiteX1" fmla="*/ 6916270 w 6916270"/>
              <a:gd name="connsiteY1" fmla="*/ 4069770 h 6494927"/>
              <a:gd name="connsiteX2" fmla="*/ 6916270 w 6916270"/>
              <a:gd name="connsiteY2" fmla="*/ 6494927 h 6494927"/>
              <a:gd name="connsiteX3" fmla="*/ 0 w 6916270"/>
              <a:gd name="connsiteY3" fmla="*/ 6494927 h 6494927"/>
            </a:gdLst>
            <a:ahLst/>
            <a:cxnLst>
              <a:cxn ang="0">
                <a:pos x="connsiteX0" y="connsiteY0"/>
              </a:cxn>
              <a:cxn ang="0">
                <a:pos x="connsiteX1" y="connsiteY1"/>
              </a:cxn>
              <a:cxn ang="0">
                <a:pos x="connsiteX2" y="connsiteY2"/>
              </a:cxn>
              <a:cxn ang="0">
                <a:pos x="connsiteX3" y="connsiteY3"/>
              </a:cxn>
            </a:cxnLst>
            <a:rect l="l" t="t" r="r" b="b"/>
            <a:pathLst>
              <a:path w="6916270" h="6494927">
                <a:moveTo>
                  <a:pt x="4251960" y="0"/>
                </a:moveTo>
                <a:lnTo>
                  <a:pt x="6916270" y="4069770"/>
                </a:lnTo>
                <a:lnTo>
                  <a:pt x="6916270" y="6494927"/>
                </a:lnTo>
                <a:lnTo>
                  <a:pt x="0" y="6494927"/>
                </a:lnTo>
                <a:close/>
              </a:path>
            </a:pathLst>
          </a:custGeom>
          <a:solidFill>
            <a:schemeClr val="bg2"/>
          </a:solidFill>
        </p:spPr>
        <p:txBody>
          <a:bodyPr wrap="square" bIns="1371600" anchor="b">
            <a:noAutofit/>
          </a:bodyPr>
          <a:lstStyle>
            <a:lvl1pPr marL="0" indent="0" algn="ctr">
              <a:buNone/>
              <a:defRPr/>
            </a:lvl1pPr>
          </a:lstStyle>
          <a:p>
            <a:endParaRPr lang="en-US"/>
          </a:p>
        </p:txBody>
      </p:sp>
    </p:spTree>
    <p:extLst>
      <p:ext uri="{BB962C8B-B14F-4D97-AF65-F5344CB8AC3E}">
        <p14:creationId xmlns:p14="http://schemas.microsoft.com/office/powerpoint/2010/main" val="378272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F6787E-A321-3B4E-6BAC-3390EEF86FB2}"/>
              </a:ext>
            </a:extLst>
          </p:cNvPr>
          <p:cNvSpPr>
            <a:spLocks noGrp="1"/>
          </p:cNvSpPr>
          <p:nvPr>
            <p:ph type="pic" sz="quarter" idx="10"/>
          </p:nvPr>
        </p:nvSpPr>
        <p:spPr>
          <a:xfrm>
            <a:off x="0" y="-14748"/>
            <a:ext cx="6009968" cy="6872748"/>
          </a:xfrm>
          <a:custGeom>
            <a:avLst/>
            <a:gdLst>
              <a:gd name="connsiteX0" fmla="*/ 0 w 6012255"/>
              <a:gd name="connsiteY0" fmla="*/ 0 h 6858000"/>
              <a:gd name="connsiteX1" fmla="*/ 6012255 w 6012255"/>
              <a:gd name="connsiteY1" fmla="*/ 0 h 6858000"/>
              <a:gd name="connsiteX2" fmla="*/ 6012255 w 6012255"/>
              <a:gd name="connsiteY2" fmla="*/ 6858000 h 6858000"/>
              <a:gd name="connsiteX3" fmla="*/ 0 w 6012255"/>
              <a:gd name="connsiteY3" fmla="*/ 6858000 h 6858000"/>
              <a:gd name="connsiteX4" fmla="*/ 0 w 6012255"/>
              <a:gd name="connsiteY4" fmla="*/ 0 h 6858000"/>
              <a:gd name="connsiteX0" fmla="*/ 0 w 6012255"/>
              <a:gd name="connsiteY0" fmla="*/ 0 h 6858000"/>
              <a:gd name="connsiteX1" fmla="*/ 6012255 w 6012255"/>
              <a:gd name="connsiteY1" fmla="*/ 0 h 6858000"/>
              <a:gd name="connsiteX2" fmla="*/ 6009968 w 6012255"/>
              <a:gd name="connsiteY2" fmla="*/ 3421626 h 6858000"/>
              <a:gd name="connsiteX3" fmla="*/ 6012255 w 6012255"/>
              <a:gd name="connsiteY3" fmla="*/ 6858000 h 6858000"/>
              <a:gd name="connsiteX4" fmla="*/ 0 w 6012255"/>
              <a:gd name="connsiteY4" fmla="*/ 6858000 h 6858000"/>
              <a:gd name="connsiteX5" fmla="*/ 0 w 6012255"/>
              <a:gd name="connsiteY5" fmla="*/ 0 h 6858000"/>
              <a:gd name="connsiteX0" fmla="*/ 0 w 6012255"/>
              <a:gd name="connsiteY0" fmla="*/ 14748 h 6872748"/>
              <a:gd name="connsiteX1" fmla="*/ 3834581 w 6012255"/>
              <a:gd name="connsiteY1" fmla="*/ 0 h 6872748"/>
              <a:gd name="connsiteX2" fmla="*/ 6012255 w 6012255"/>
              <a:gd name="connsiteY2" fmla="*/ 14748 h 6872748"/>
              <a:gd name="connsiteX3" fmla="*/ 6009968 w 6012255"/>
              <a:gd name="connsiteY3" fmla="*/ 3436374 h 6872748"/>
              <a:gd name="connsiteX4" fmla="*/ 6012255 w 6012255"/>
              <a:gd name="connsiteY4" fmla="*/ 6872748 h 6872748"/>
              <a:gd name="connsiteX5" fmla="*/ 0 w 6012255"/>
              <a:gd name="connsiteY5" fmla="*/ 6872748 h 6872748"/>
              <a:gd name="connsiteX6" fmla="*/ 0 w 6012255"/>
              <a:gd name="connsiteY6" fmla="*/ 14748 h 6872748"/>
              <a:gd name="connsiteX0" fmla="*/ 0 w 6012255"/>
              <a:gd name="connsiteY0" fmla="*/ 14748 h 6872748"/>
              <a:gd name="connsiteX1" fmla="*/ 3834581 w 6012255"/>
              <a:gd name="connsiteY1" fmla="*/ 0 h 6872748"/>
              <a:gd name="connsiteX2" fmla="*/ 6012255 w 6012255"/>
              <a:gd name="connsiteY2" fmla="*/ 14748 h 6872748"/>
              <a:gd name="connsiteX3" fmla="*/ 6009968 w 6012255"/>
              <a:gd name="connsiteY3" fmla="*/ 3436374 h 6872748"/>
              <a:gd name="connsiteX4" fmla="*/ 6012255 w 6012255"/>
              <a:gd name="connsiteY4" fmla="*/ 6872748 h 6872748"/>
              <a:gd name="connsiteX5" fmla="*/ 3856703 w 6012255"/>
              <a:gd name="connsiteY5" fmla="*/ 6872748 h 6872748"/>
              <a:gd name="connsiteX6" fmla="*/ 0 w 6012255"/>
              <a:gd name="connsiteY6" fmla="*/ 6872748 h 6872748"/>
              <a:gd name="connsiteX7" fmla="*/ 0 w 6012255"/>
              <a:gd name="connsiteY7" fmla="*/ 14748 h 6872748"/>
              <a:gd name="connsiteX0" fmla="*/ 0 w 6012255"/>
              <a:gd name="connsiteY0" fmla="*/ 14748 h 6872748"/>
              <a:gd name="connsiteX1" fmla="*/ 3834581 w 6012255"/>
              <a:gd name="connsiteY1" fmla="*/ 0 h 6872748"/>
              <a:gd name="connsiteX2" fmla="*/ 6012255 w 6012255"/>
              <a:gd name="connsiteY2" fmla="*/ 14748 h 6872748"/>
              <a:gd name="connsiteX3" fmla="*/ 6009968 w 6012255"/>
              <a:gd name="connsiteY3" fmla="*/ 3436374 h 6872748"/>
              <a:gd name="connsiteX4" fmla="*/ 3856703 w 6012255"/>
              <a:gd name="connsiteY4" fmla="*/ 6872748 h 6872748"/>
              <a:gd name="connsiteX5" fmla="*/ 0 w 6012255"/>
              <a:gd name="connsiteY5" fmla="*/ 6872748 h 6872748"/>
              <a:gd name="connsiteX6" fmla="*/ 0 w 6012255"/>
              <a:gd name="connsiteY6" fmla="*/ 14748 h 6872748"/>
              <a:gd name="connsiteX0" fmla="*/ 0 w 6009968"/>
              <a:gd name="connsiteY0" fmla="*/ 14748 h 6872748"/>
              <a:gd name="connsiteX1" fmla="*/ 3834581 w 6009968"/>
              <a:gd name="connsiteY1" fmla="*/ 0 h 6872748"/>
              <a:gd name="connsiteX2" fmla="*/ 6009968 w 6009968"/>
              <a:gd name="connsiteY2" fmla="*/ 3436374 h 6872748"/>
              <a:gd name="connsiteX3" fmla="*/ 3856703 w 6009968"/>
              <a:gd name="connsiteY3" fmla="*/ 6872748 h 6872748"/>
              <a:gd name="connsiteX4" fmla="*/ 0 w 6009968"/>
              <a:gd name="connsiteY4" fmla="*/ 6872748 h 6872748"/>
              <a:gd name="connsiteX5" fmla="*/ 0 w 6009968"/>
              <a:gd name="connsiteY5" fmla="*/ 14748 h 6872748"/>
              <a:gd name="connsiteX0" fmla="*/ 0 w 6009968"/>
              <a:gd name="connsiteY0" fmla="*/ 14748 h 6872748"/>
              <a:gd name="connsiteX1" fmla="*/ 3834581 w 6009968"/>
              <a:gd name="connsiteY1" fmla="*/ 0 h 6872748"/>
              <a:gd name="connsiteX2" fmla="*/ 6009968 w 6009968"/>
              <a:gd name="connsiteY2" fmla="*/ 3436374 h 6872748"/>
              <a:gd name="connsiteX3" fmla="*/ 3856703 w 6009968"/>
              <a:gd name="connsiteY3" fmla="*/ 6872748 h 6872748"/>
              <a:gd name="connsiteX4" fmla="*/ 0 w 6009968"/>
              <a:gd name="connsiteY4" fmla="*/ 6872748 h 6872748"/>
              <a:gd name="connsiteX5" fmla="*/ 0 w 6009968"/>
              <a:gd name="connsiteY5" fmla="*/ 14748 h 6872748"/>
              <a:gd name="connsiteX0" fmla="*/ 0 w 6009968"/>
              <a:gd name="connsiteY0" fmla="*/ 14748 h 6872748"/>
              <a:gd name="connsiteX1" fmla="*/ 3834581 w 6009968"/>
              <a:gd name="connsiteY1" fmla="*/ 0 h 6872748"/>
              <a:gd name="connsiteX2" fmla="*/ 6009968 w 6009968"/>
              <a:gd name="connsiteY2" fmla="*/ 3436374 h 6872748"/>
              <a:gd name="connsiteX3" fmla="*/ 3856703 w 6009968"/>
              <a:gd name="connsiteY3" fmla="*/ 6872748 h 6872748"/>
              <a:gd name="connsiteX4" fmla="*/ 0 w 6009968"/>
              <a:gd name="connsiteY4" fmla="*/ 6872748 h 6872748"/>
              <a:gd name="connsiteX5" fmla="*/ 0 w 6009968"/>
              <a:gd name="connsiteY5" fmla="*/ 14748 h 68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968" h="6872748">
                <a:moveTo>
                  <a:pt x="0" y="14748"/>
                </a:moveTo>
                <a:lnTo>
                  <a:pt x="3834581" y="0"/>
                </a:lnTo>
                <a:lnTo>
                  <a:pt x="6009968" y="3436374"/>
                </a:lnTo>
                <a:lnTo>
                  <a:pt x="3856703" y="6872748"/>
                </a:lnTo>
                <a:lnTo>
                  <a:pt x="0" y="6872748"/>
                </a:lnTo>
                <a:lnTo>
                  <a:pt x="0" y="14748"/>
                </a:lnTo>
                <a:close/>
              </a:path>
            </a:pathLst>
          </a:custGeom>
        </p:spPr>
        <p:txBody>
          <a:bodyPr/>
          <a:lstStyle/>
          <a:p>
            <a:endParaRPr lang="en-US"/>
          </a:p>
        </p:txBody>
      </p:sp>
    </p:spTree>
    <p:extLst>
      <p:ext uri="{BB962C8B-B14F-4D97-AF65-F5344CB8AC3E}">
        <p14:creationId xmlns:p14="http://schemas.microsoft.com/office/powerpoint/2010/main" val="407154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6698F-19B6-6A60-05FB-4FC74428CEF1}"/>
              </a:ext>
            </a:extLst>
          </p:cNvPr>
          <p:cNvSpPr>
            <a:spLocks noGrp="1"/>
          </p:cNvSpPr>
          <p:nvPr>
            <p:ph type="title"/>
          </p:nvPr>
        </p:nvSpPr>
        <p:spPr>
          <a:xfrm>
            <a:off x="482573" y="428417"/>
            <a:ext cx="11249180" cy="914400"/>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F027E98-97AF-7D73-592B-E8D399A27FAC}"/>
              </a:ext>
            </a:extLst>
          </p:cNvPr>
          <p:cNvSpPr>
            <a:spLocks noGrp="1"/>
          </p:cNvSpPr>
          <p:nvPr>
            <p:ph type="body" idx="1"/>
          </p:nvPr>
        </p:nvSpPr>
        <p:spPr>
          <a:xfrm>
            <a:off x="482572" y="1600200"/>
            <a:ext cx="11249180" cy="45767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E9A8B25-50AF-015B-970E-E5F2801BACCB}"/>
              </a:ext>
            </a:extLst>
          </p:cNvPr>
          <p:cNvSpPr>
            <a:spLocks noGrp="1"/>
          </p:cNvSpPr>
          <p:nvPr>
            <p:ph type="sldNum" sz="quarter" idx="4"/>
          </p:nvPr>
        </p:nvSpPr>
        <p:spPr>
          <a:xfrm>
            <a:off x="11122152" y="6509640"/>
            <a:ext cx="609600" cy="182880"/>
          </a:xfrm>
          <a:prstGeom prst="rect">
            <a:avLst/>
          </a:prstGeom>
        </p:spPr>
        <p:txBody>
          <a:bodyPr vert="horz" lIns="0" tIns="0" rIns="0" bIns="0" rtlCol="0" anchor="t" anchorCtr="0"/>
          <a:lstStyle>
            <a:lvl1pPr algn="r">
              <a:defRPr sz="800">
                <a:solidFill>
                  <a:schemeClr val="tx1">
                    <a:lumMod val="50000"/>
                    <a:lumOff val="50000"/>
                  </a:schemeClr>
                </a:solidFill>
                <a:latin typeface="+mn-lt"/>
              </a:defRPr>
            </a:lvl1pPr>
          </a:lstStyle>
          <a:p>
            <a:fld id="{36FE75AF-770D-9E48-A5CF-19564C2878CC}" type="slidenum">
              <a:rPr lang="en-US" smtClean="0"/>
              <a:pPr/>
              <a:t>‹#›</a:t>
            </a:fld>
            <a:endParaRPr lang="en-US"/>
          </a:p>
        </p:txBody>
      </p:sp>
      <p:sp>
        <p:nvSpPr>
          <p:cNvPr id="7" name="object 6">
            <a:extLst>
              <a:ext uri="{FF2B5EF4-FFF2-40B4-BE49-F238E27FC236}">
                <a16:creationId xmlns:a16="http://schemas.microsoft.com/office/drawing/2014/main" id="{A0E57398-CA75-E9DB-E698-A2A18BDBB850}"/>
              </a:ext>
            </a:extLst>
          </p:cNvPr>
          <p:cNvSpPr txBox="1">
            <a:spLocks/>
          </p:cNvSpPr>
          <p:nvPr userDrawn="1"/>
        </p:nvSpPr>
        <p:spPr>
          <a:xfrm>
            <a:off x="460248" y="6509638"/>
            <a:ext cx="2740152" cy="182880"/>
          </a:xfrm>
          <a:prstGeom prst="rect">
            <a:avLst/>
          </a:prstGeom>
        </p:spPr>
        <p:txBody>
          <a:bodyPr vert="horz" wrap="square" lIns="0" tIns="7620" rIns="0" bIns="0" rtlCol="0" anchor="t" anchorCtr="0">
            <a:noAutofit/>
          </a:bodyPr>
          <a:lstStyle>
            <a:defPPr>
              <a:defRPr kern="0"/>
            </a:defPPr>
          </a:lstStyle>
          <a:p>
            <a:pPr marL="12700" marR="0" lvl="0" indent="0" algn="l" defTabSz="914400" eaLnBrk="1" fontAlgn="auto" latinLnBrk="0" hangingPunct="1">
              <a:lnSpc>
                <a:spcPct val="100000"/>
              </a:lnSpc>
              <a:spcBef>
                <a:spcPts val="60"/>
              </a:spcBef>
              <a:spcAft>
                <a:spcPts val="0"/>
              </a:spcAft>
              <a:buClrTx/>
              <a:buSzTx/>
              <a:buFontTx/>
              <a:buNone/>
              <a:tabLst/>
              <a:defRPr/>
            </a:pPr>
            <a:r>
              <a:rPr lang="en-US" sz="800" kern="600" spc="130" baseline="0">
                <a:solidFill>
                  <a:schemeClr val="tx1">
                    <a:lumMod val="50000"/>
                    <a:lumOff val="50000"/>
                  </a:schemeClr>
                </a:solidFill>
                <a:latin typeface="+mn-lt"/>
              </a:rPr>
              <a:t>ACS QUALITY PROGRAMS</a:t>
            </a:r>
          </a:p>
        </p:txBody>
      </p:sp>
      <p:sp>
        <p:nvSpPr>
          <p:cNvPr id="8" name="object 10">
            <a:extLst>
              <a:ext uri="{FF2B5EF4-FFF2-40B4-BE49-F238E27FC236}">
                <a16:creationId xmlns:a16="http://schemas.microsoft.com/office/drawing/2014/main" id="{F37A45DC-FC50-B78D-963B-A7E6A572E478}"/>
              </a:ext>
            </a:extLst>
          </p:cNvPr>
          <p:cNvSpPr txBox="1"/>
          <p:nvPr userDrawn="1"/>
        </p:nvSpPr>
        <p:spPr>
          <a:xfrm>
            <a:off x="8836732" y="6509638"/>
            <a:ext cx="2438400" cy="182880"/>
          </a:xfrm>
          <a:prstGeom prst="rect">
            <a:avLst/>
          </a:prstGeom>
        </p:spPr>
        <p:txBody>
          <a:bodyPr vert="horz" wrap="square" lIns="0" tIns="7620" rIns="0" bIns="0" rtlCol="0">
            <a:noAutofit/>
          </a:bodyPr>
          <a:lstStyle/>
          <a:p>
            <a:pPr marL="12700" marR="0" lvl="0" indent="0" algn="r" defTabSz="914400" eaLnBrk="1" fontAlgn="auto" latinLnBrk="0" hangingPunct="1">
              <a:lnSpc>
                <a:spcPct val="100000"/>
              </a:lnSpc>
              <a:spcBef>
                <a:spcPts val="60"/>
              </a:spcBef>
              <a:spcAft>
                <a:spcPts val="0"/>
              </a:spcAft>
              <a:buClrTx/>
              <a:buSzTx/>
              <a:buFontTx/>
              <a:buNone/>
              <a:tabLst/>
              <a:defRPr/>
            </a:pPr>
            <a:r>
              <a:rPr sz="800" kern="600" spc="130" baseline="0" noProof="0">
                <a:solidFill>
                  <a:schemeClr val="tx1">
                    <a:lumMod val="50000"/>
                    <a:lumOff val="50000"/>
                  </a:schemeClr>
                </a:solidFill>
                <a:latin typeface="+mn-lt"/>
              </a:rPr>
              <a:t>PRIVILEGED &amp; CONFIDENTIAL</a:t>
            </a:r>
          </a:p>
        </p:txBody>
      </p:sp>
    </p:spTree>
    <p:extLst>
      <p:ext uri="{BB962C8B-B14F-4D97-AF65-F5344CB8AC3E}">
        <p14:creationId xmlns:p14="http://schemas.microsoft.com/office/powerpoint/2010/main" val="2066790650"/>
      </p:ext>
    </p:extLst>
  </p:cSld>
  <p:clrMap bg1="lt1" tx1="dk1" bg2="lt2" tx2="dk2" accent1="accent1" accent2="accent2" accent3="accent3" accent4="accent4" accent5="accent5" accent6="accent6" hlink="hlink" folHlink="folHlink"/>
  <p:sldLayoutIdLst>
    <p:sldLayoutId id="2147483717" r:id="rId1"/>
    <p:sldLayoutId id="2147483686" r:id="rId2"/>
    <p:sldLayoutId id="2147483687" r:id="rId3"/>
    <p:sldLayoutId id="2147483690" r:id="rId4"/>
    <p:sldLayoutId id="2147483691" r:id="rId5"/>
    <p:sldLayoutId id="2147483692" r:id="rId6"/>
    <p:sldLayoutId id="2147483706" r:id="rId7"/>
    <p:sldLayoutId id="2147483718" r:id="rId8"/>
    <p:sldLayoutId id="2147483719" r:id="rId9"/>
  </p:sldLayoutIdLst>
  <p:hf hdr="0" ftr="0" dt="0"/>
  <p:txStyles>
    <p:titleStyle>
      <a:lvl1pPr algn="l" defTabSz="914400" rtl="0" eaLnBrk="1" latinLnBrk="0" hangingPunct="1">
        <a:lnSpc>
          <a:spcPct val="90000"/>
        </a:lnSpc>
        <a:spcBef>
          <a:spcPct val="0"/>
        </a:spcBef>
        <a:buNone/>
        <a:defRPr sz="360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7392" userDrawn="1">
          <p15:clr>
            <a:srgbClr val="F26B43"/>
          </p15:clr>
        </p15:guide>
        <p15:guide id="3" orient="horz" pos="264" userDrawn="1">
          <p15:clr>
            <a:srgbClr val="F26B43"/>
          </p15:clr>
        </p15:guide>
        <p15:guide id="4"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facs.org/media/yldfbgwz/19_re_manual_gsv-standards_digital-linked-pdf-1.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facs.org/media/l0dfsmqx/gsv_site_visit_agenda.pdf" TargetMode="External"/><Relationship Id="rId13" Type="http://schemas.openxmlformats.org/officeDocument/2006/relationships/hyperlink" Target="https://www.facs.org/media/qk4f4g4a/gsv-reverification-faq.pdf" TargetMode="External"/><Relationship Id="rId3" Type="http://schemas.openxmlformats.org/officeDocument/2006/relationships/image" Target="../media/image28.png"/><Relationship Id="rId7" Type="http://schemas.openxmlformats.org/officeDocument/2006/relationships/hyperlink" Target="https://www.facs.org/media/25eiiits/gsv_site_visit_virtual_guidelines.pdf" TargetMode="External"/><Relationship Id="rId12" Type="http://schemas.openxmlformats.org/officeDocument/2006/relationships/hyperlink" Target="https://www.facs.org/media/o5cogwor/gsv-faq_chart-review-and-site-visit.pdf" TargetMode="External"/><Relationship Id="rId2" Type="http://schemas.openxmlformats.org/officeDocument/2006/relationships/notesSlide" Target="../notesSlides/notesSlide10.xml"/><Relationship Id="rId16" Type="http://schemas.openxmlformats.org/officeDocument/2006/relationships/hyperlink" Target="https://www.facs.org/quality-programs/accreditation-and-verification/geriatric-surgery-verification/implementation-course/" TargetMode="External"/><Relationship Id="rId1" Type="http://schemas.openxmlformats.org/officeDocument/2006/relationships/slideLayout" Target="../slideLayouts/slideLayout4.xml"/><Relationship Id="rId6" Type="http://schemas.openxmlformats.org/officeDocument/2006/relationships/image" Target="../media/image31.svg"/><Relationship Id="rId11" Type="http://schemas.openxmlformats.org/officeDocument/2006/relationships/hyperlink" Target="https://www.facs.org/media/fjxn5iva/gsv-faq_standard-specific.pdf" TargetMode="External"/><Relationship Id="rId5" Type="http://schemas.openxmlformats.org/officeDocument/2006/relationships/image" Target="../media/image30.png"/><Relationship Id="rId15" Type="http://schemas.openxmlformats.org/officeDocument/2006/relationships/hyperlink" Target="https://www.facs.org/media/a4dhyb3m/gsv-gap-analysis.pdf" TargetMode="External"/><Relationship Id="rId10" Type="http://schemas.openxmlformats.org/officeDocument/2006/relationships/hyperlink" Target="https://www.facs.org/media/u5zesd4d/gsv-faq_general-questions.pdf" TargetMode="External"/><Relationship Id="rId4" Type="http://schemas.openxmlformats.org/officeDocument/2006/relationships/image" Target="../media/image29.svg"/><Relationship Id="rId9" Type="http://schemas.openxmlformats.org/officeDocument/2006/relationships/hyperlink" Target="https://www.facs.org/media/03qfqfhq/gsv-verification-steps_v2.pdf" TargetMode="External"/><Relationship Id="rId14" Type="http://schemas.openxmlformats.org/officeDocument/2006/relationships/hyperlink" Target="https://www.facs.org/quality-programs/accreditation-and-verification/geriatric-surgery-verification/resources/gsv-vide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facs.org/quality-programs/accreditation-and-verification/geriatric-surgery-verification/online-application-port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18/10/relationships/comments" Target="../comments/modernComment_7FFE5D85_4BC2401F.xml"/><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7C1B52E-8946-17C1-B464-EBF1F9DB7376}"/>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6200120" y="-1"/>
            <a:ext cx="5990637" cy="6858001"/>
          </a:xfrm>
        </p:spPr>
      </p:pic>
      <p:sp>
        <p:nvSpPr>
          <p:cNvPr id="4" name="Title 3">
            <a:extLst>
              <a:ext uri="{FF2B5EF4-FFF2-40B4-BE49-F238E27FC236}">
                <a16:creationId xmlns:a16="http://schemas.microsoft.com/office/drawing/2014/main" id="{74EC3251-622D-3FE5-4817-B7503F757FDB}"/>
              </a:ext>
            </a:extLst>
          </p:cNvPr>
          <p:cNvSpPr>
            <a:spLocks noGrp="1"/>
          </p:cNvSpPr>
          <p:nvPr>
            <p:ph type="ctrTitle"/>
          </p:nvPr>
        </p:nvSpPr>
        <p:spPr>
          <a:xfrm>
            <a:off x="409878" y="2599725"/>
            <a:ext cx="4725540" cy="1940192"/>
          </a:xfrm>
        </p:spPr>
        <p:txBody>
          <a:bodyPr>
            <a:normAutofit/>
          </a:bodyPr>
          <a:lstStyle/>
          <a:p>
            <a:r>
              <a:rPr lang="en-US" sz="4000"/>
              <a:t>Geriatric Surgery Verification Program</a:t>
            </a:r>
          </a:p>
        </p:txBody>
      </p:sp>
      <p:pic>
        <p:nvPicPr>
          <p:cNvPr id="7" name="Graphic 6">
            <a:extLst>
              <a:ext uri="{FF2B5EF4-FFF2-40B4-BE49-F238E27FC236}">
                <a16:creationId xmlns:a16="http://schemas.microsoft.com/office/drawing/2014/main" id="{9B8E1598-F40C-9793-9B63-DB2E2CD386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43338" y="1871305"/>
            <a:ext cx="2010732" cy="3113391"/>
          </a:xfrm>
          <a:prstGeom prst="rect">
            <a:avLst/>
          </a:prstGeom>
        </p:spPr>
      </p:pic>
      <p:sp>
        <p:nvSpPr>
          <p:cNvPr id="6" name="Subtitle 4">
            <a:extLst>
              <a:ext uri="{FF2B5EF4-FFF2-40B4-BE49-F238E27FC236}">
                <a16:creationId xmlns:a16="http://schemas.microsoft.com/office/drawing/2014/main" id="{0CE2C543-4AB7-CC06-FD82-1FAB62B79D4F}"/>
              </a:ext>
            </a:extLst>
          </p:cNvPr>
          <p:cNvSpPr txBox="1">
            <a:spLocks/>
          </p:cNvSpPr>
          <p:nvPr/>
        </p:nvSpPr>
        <p:spPr>
          <a:xfrm>
            <a:off x="409878" y="4983121"/>
            <a:ext cx="5231601" cy="41492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100" baseline="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[ENTER NAME OF TARGET HOSPITAL HERE]</a:t>
            </a:r>
          </a:p>
        </p:txBody>
      </p:sp>
      <p:sp>
        <p:nvSpPr>
          <p:cNvPr id="10" name="Text Placeholder 5">
            <a:extLst>
              <a:ext uri="{FF2B5EF4-FFF2-40B4-BE49-F238E27FC236}">
                <a16:creationId xmlns:a16="http://schemas.microsoft.com/office/drawing/2014/main" id="{0F8A9772-9E73-C0C9-863B-2BEAEA558CC8}"/>
              </a:ext>
            </a:extLst>
          </p:cNvPr>
          <p:cNvSpPr txBox="1">
            <a:spLocks/>
          </p:cNvSpPr>
          <p:nvPr/>
        </p:nvSpPr>
        <p:spPr>
          <a:xfrm>
            <a:off x="409878" y="5469178"/>
            <a:ext cx="5228535" cy="34747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spc="1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[DATE]</a:t>
            </a:r>
          </a:p>
        </p:txBody>
      </p:sp>
    </p:spTree>
    <p:extLst>
      <p:ext uri="{BB962C8B-B14F-4D97-AF65-F5344CB8AC3E}">
        <p14:creationId xmlns:p14="http://schemas.microsoft.com/office/powerpoint/2010/main" val="92409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CA6C78-7346-2931-A207-30D992DC1A11}"/>
              </a:ext>
            </a:extLst>
          </p:cNvPr>
          <p:cNvSpPr/>
          <p:nvPr/>
        </p:nvSpPr>
        <p:spPr>
          <a:xfrm>
            <a:off x="10504183" y="2286590"/>
            <a:ext cx="1636773" cy="2823250"/>
          </a:xfrm>
          <a:prstGeom prst="rect">
            <a:avLst/>
          </a:prstGeom>
          <a:solidFill>
            <a:srgbClr val="0F2145">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0A8F1-59B8-76BF-305C-E978BF8DDFE3}"/>
              </a:ext>
            </a:extLst>
          </p:cNvPr>
          <p:cNvSpPr>
            <a:spLocks noGrp="1"/>
          </p:cNvSpPr>
          <p:nvPr>
            <p:ph type="title"/>
          </p:nvPr>
        </p:nvSpPr>
        <p:spPr>
          <a:xfrm>
            <a:off x="473713" y="375254"/>
            <a:ext cx="11249180" cy="914400"/>
          </a:xfrm>
        </p:spPr>
        <p:txBody>
          <a:bodyPr/>
          <a:lstStyle/>
          <a:p>
            <a:r>
              <a:rPr lang="en-US" i="1">
                <a:latin typeface="Garamond"/>
                <a:cs typeface="Segoe UI"/>
              </a:rPr>
              <a:t>New</a:t>
            </a:r>
            <a:r>
              <a:rPr lang="en-US">
                <a:latin typeface="Garamond"/>
                <a:cs typeface="Segoe UI"/>
              </a:rPr>
              <a:t> GSV Level</a:t>
            </a:r>
          </a:p>
        </p:txBody>
      </p:sp>
      <p:sp>
        <p:nvSpPr>
          <p:cNvPr id="3" name="Slide Number Placeholder 2">
            <a:extLst>
              <a:ext uri="{FF2B5EF4-FFF2-40B4-BE49-F238E27FC236}">
                <a16:creationId xmlns:a16="http://schemas.microsoft.com/office/drawing/2014/main" id="{B6593796-7329-9519-99F4-C5821421F9D1}"/>
              </a:ext>
            </a:extLst>
          </p:cNvPr>
          <p:cNvSpPr>
            <a:spLocks noGrp="1"/>
          </p:cNvSpPr>
          <p:nvPr>
            <p:ph type="sldNum" sz="quarter" idx="10"/>
          </p:nvPr>
        </p:nvSpPr>
        <p:spPr>
          <a:xfrm>
            <a:off x="11122152" y="6155221"/>
            <a:ext cx="609600" cy="182880"/>
          </a:xfrm>
        </p:spPr>
        <p:txBody>
          <a:bodyPr/>
          <a:lstStyle/>
          <a:p>
            <a:fld id="{36FE75AF-770D-9E48-A5CF-19564C2878CC}" type="slidenum">
              <a:rPr lang="en-US" smtClean="0"/>
              <a:pPr/>
              <a:t>10</a:t>
            </a:fld>
            <a:endParaRPr lang="en-US"/>
          </a:p>
        </p:txBody>
      </p:sp>
      <p:sp>
        <p:nvSpPr>
          <p:cNvPr id="7" name="TextBox 6">
            <a:extLst>
              <a:ext uri="{FF2B5EF4-FFF2-40B4-BE49-F238E27FC236}">
                <a16:creationId xmlns:a16="http://schemas.microsoft.com/office/drawing/2014/main" id="{61A39723-6E62-CAD6-4755-EA935B5585C7}"/>
              </a:ext>
            </a:extLst>
          </p:cNvPr>
          <p:cNvSpPr txBox="1"/>
          <p:nvPr/>
        </p:nvSpPr>
        <p:spPr>
          <a:xfrm>
            <a:off x="377545" y="1097167"/>
            <a:ext cx="10122169" cy="620021"/>
          </a:xfrm>
          <a:prstGeom prst="rect">
            <a:avLst/>
          </a:prstGeom>
          <a:noFill/>
        </p:spPr>
        <p:txBody>
          <a:bodyPr wrap="square" lIns="0" tIns="0" rIns="0" bIns="0" rtlCol="0" anchor="t">
            <a:noAutofit/>
          </a:bodyPr>
          <a:lstStyle/>
          <a:p>
            <a:pPr algn="l"/>
            <a:r>
              <a:rPr lang="en-US" sz="1600" dirty="0">
                <a:solidFill>
                  <a:schemeClr val="tx2"/>
                </a:solidFill>
                <a:latin typeface="+mn-lt"/>
                <a:ea typeface="+mn-ea"/>
                <a:cs typeface="Segoe UI"/>
              </a:rPr>
              <a:t>The GSV Level has been specifically designed to help hospitals comply with the CMS Age Friendly Hospital Measure. Composed of six standards, covering all five CMS domains:</a:t>
            </a:r>
            <a:endParaRPr lang="en-US" sz="1600" dirty="0">
              <a:solidFill>
                <a:schemeClr val="tx2"/>
              </a:solidFill>
              <a:latin typeface="Segoe UI"/>
              <a:ea typeface="+mn-ea"/>
              <a:cs typeface="Segoe UI"/>
            </a:endParaRPr>
          </a:p>
          <a:p>
            <a:pPr algn="l"/>
            <a:endParaRPr lang="en-US" sz="1600">
              <a:solidFill>
                <a:schemeClr val="tx2"/>
              </a:solidFill>
              <a:latin typeface="Segoe UI"/>
              <a:ea typeface="+mn-ea"/>
              <a:cs typeface="Segoe UI"/>
            </a:endParaRPr>
          </a:p>
          <a:p>
            <a:pPr algn="l"/>
            <a:endParaRPr lang="en-US" sz="1600">
              <a:solidFill>
                <a:schemeClr val="tx2"/>
              </a:solidFill>
              <a:latin typeface="Segoe UI"/>
              <a:ea typeface="+mn-ea"/>
              <a:cs typeface="Segoe UI"/>
            </a:endParaRPr>
          </a:p>
        </p:txBody>
      </p:sp>
      <p:pic>
        <p:nvPicPr>
          <p:cNvPr id="4" name="Graphic 3">
            <a:extLst>
              <a:ext uri="{FF2B5EF4-FFF2-40B4-BE49-F238E27FC236}">
                <a16:creationId xmlns:a16="http://schemas.microsoft.com/office/drawing/2014/main" id="{F28F573E-B29A-4183-3EF5-A1C9A8E024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95523" y="2384867"/>
            <a:ext cx="1659610" cy="2569718"/>
          </a:xfrm>
          <a:prstGeom prst="rect">
            <a:avLst/>
          </a:prstGeom>
        </p:spPr>
      </p:pic>
      <p:sp>
        <p:nvSpPr>
          <p:cNvPr id="14" name="TextBox 13">
            <a:extLst>
              <a:ext uri="{FF2B5EF4-FFF2-40B4-BE49-F238E27FC236}">
                <a16:creationId xmlns:a16="http://schemas.microsoft.com/office/drawing/2014/main" id="{B5884625-0513-3018-0C47-04BC936EB469}"/>
              </a:ext>
            </a:extLst>
          </p:cNvPr>
          <p:cNvSpPr txBox="1"/>
          <p:nvPr/>
        </p:nvSpPr>
        <p:spPr>
          <a:xfrm>
            <a:off x="2937137" y="4472155"/>
            <a:ext cx="1877632" cy="492443"/>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bg1"/>
                </a:solidFill>
                <a:cs typeface="Arial"/>
              </a:rPr>
              <a:t>Age-Friendly Care </a:t>
            </a:r>
            <a:r>
              <a:rPr lang="en-US" sz="1600" b="1">
                <a:solidFill>
                  <a:schemeClr val="bg1"/>
                </a:solidFill>
                <a:cs typeface="Arial"/>
              </a:rPr>
              <a:t>Leadership</a:t>
            </a:r>
            <a:r>
              <a:rPr lang="en-US" sz="1600">
                <a:solidFill>
                  <a:schemeClr val="bg1"/>
                </a:solidFill>
                <a:cs typeface="Arial"/>
              </a:rPr>
              <a:t>​</a:t>
            </a:r>
            <a:endParaRPr lang="en-US" sz="1600">
              <a:solidFill>
                <a:schemeClr val="bg1"/>
              </a:solidFill>
              <a:cs typeface="Segoe UI" panose="020B0603020202020204"/>
            </a:endParaRPr>
          </a:p>
        </p:txBody>
      </p:sp>
      <p:cxnSp>
        <p:nvCxnSpPr>
          <p:cNvPr id="15" name="Straight Connector 14">
            <a:extLst>
              <a:ext uri="{FF2B5EF4-FFF2-40B4-BE49-F238E27FC236}">
                <a16:creationId xmlns:a16="http://schemas.microsoft.com/office/drawing/2014/main" id="{876EC562-B5E7-73B2-361E-BE76258976B3}"/>
              </a:ext>
            </a:extLst>
          </p:cNvPr>
          <p:cNvCxnSpPr>
            <a:cxnSpLocks/>
          </p:cNvCxnSpPr>
          <p:nvPr/>
        </p:nvCxnSpPr>
        <p:spPr>
          <a:xfrm flipH="1">
            <a:off x="1788723" y="2532246"/>
            <a:ext cx="2905" cy="2575845"/>
          </a:xfrm>
          <a:prstGeom prst="line">
            <a:avLst/>
          </a:prstGeom>
          <a:ln w="1270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E2D054-3B8E-1304-1321-3E32E8A195A8}"/>
              </a:ext>
            </a:extLst>
          </p:cNvPr>
          <p:cNvCxnSpPr>
            <a:cxnSpLocks/>
          </p:cNvCxnSpPr>
          <p:nvPr/>
        </p:nvCxnSpPr>
        <p:spPr>
          <a:xfrm flipH="1">
            <a:off x="3367837" y="2521809"/>
            <a:ext cx="2905" cy="2602426"/>
          </a:xfrm>
          <a:prstGeom prst="line">
            <a:avLst/>
          </a:prstGeom>
          <a:ln w="1270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5BA827-4DB7-1E63-9892-084D26881269}"/>
              </a:ext>
            </a:extLst>
          </p:cNvPr>
          <p:cNvCxnSpPr>
            <a:cxnSpLocks/>
          </p:cNvCxnSpPr>
          <p:nvPr/>
        </p:nvCxnSpPr>
        <p:spPr>
          <a:xfrm flipH="1">
            <a:off x="7043900" y="2541106"/>
            <a:ext cx="2905" cy="2575846"/>
          </a:xfrm>
          <a:prstGeom prst="line">
            <a:avLst/>
          </a:prstGeom>
          <a:ln w="1270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6E63E1-2745-B242-C6FE-420E2F1C7126}"/>
              </a:ext>
            </a:extLst>
          </p:cNvPr>
          <p:cNvCxnSpPr>
            <a:cxnSpLocks/>
          </p:cNvCxnSpPr>
          <p:nvPr/>
        </p:nvCxnSpPr>
        <p:spPr>
          <a:xfrm>
            <a:off x="8775716" y="2514172"/>
            <a:ext cx="5955" cy="2611289"/>
          </a:xfrm>
          <a:prstGeom prst="line">
            <a:avLst/>
          </a:prstGeom>
          <a:ln w="12700">
            <a:solidFill>
              <a:srgbClr val="F4543C"/>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D6F7D1-52E8-BFC6-81DE-8D49BB91EBB3}"/>
              </a:ext>
            </a:extLst>
          </p:cNvPr>
          <p:cNvSpPr/>
          <p:nvPr/>
        </p:nvSpPr>
        <p:spPr>
          <a:xfrm>
            <a:off x="738765" y="2487464"/>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rPr>
              <a:t>1</a:t>
            </a:r>
          </a:p>
        </p:txBody>
      </p:sp>
      <p:sp>
        <p:nvSpPr>
          <p:cNvPr id="27" name="Oval 26">
            <a:extLst>
              <a:ext uri="{FF2B5EF4-FFF2-40B4-BE49-F238E27FC236}">
                <a16:creationId xmlns:a16="http://schemas.microsoft.com/office/drawing/2014/main" id="{88720073-AC32-E137-E01C-52839A863CAA}"/>
              </a:ext>
            </a:extLst>
          </p:cNvPr>
          <p:cNvSpPr/>
          <p:nvPr/>
        </p:nvSpPr>
        <p:spPr>
          <a:xfrm>
            <a:off x="2305159" y="2491545"/>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2</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28" name="Oval 27">
            <a:extLst>
              <a:ext uri="{FF2B5EF4-FFF2-40B4-BE49-F238E27FC236}">
                <a16:creationId xmlns:a16="http://schemas.microsoft.com/office/drawing/2014/main" id="{0D008E39-D55D-BEBC-1999-27881B7C4309}"/>
              </a:ext>
            </a:extLst>
          </p:cNvPr>
          <p:cNvSpPr/>
          <p:nvPr/>
        </p:nvSpPr>
        <p:spPr>
          <a:xfrm>
            <a:off x="9122933" y="2530220"/>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6</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29" name="Oval 28">
            <a:extLst>
              <a:ext uri="{FF2B5EF4-FFF2-40B4-BE49-F238E27FC236}">
                <a16:creationId xmlns:a16="http://schemas.microsoft.com/office/drawing/2014/main" id="{9F6F3230-E99D-8350-AE63-EB8FCBA3CAB5}"/>
              </a:ext>
            </a:extLst>
          </p:cNvPr>
          <p:cNvSpPr/>
          <p:nvPr/>
        </p:nvSpPr>
        <p:spPr>
          <a:xfrm>
            <a:off x="7432867" y="2524741"/>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5</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30" name="Oval 29">
            <a:extLst>
              <a:ext uri="{FF2B5EF4-FFF2-40B4-BE49-F238E27FC236}">
                <a16:creationId xmlns:a16="http://schemas.microsoft.com/office/drawing/2014/main" id="{4C372664-DF5F-D37D-1F53-EAEEBAA97C7E}"/>
              </a:ext>
            </a:extLst>
          </p:cNvPr>
          <p:cNvSpPr/>
          <p:nvPr/>
        </p:nvSpPr>
        <p:spPr>
          <a:xfrm>
            <a:off x="5686421" y="2520349"/>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4</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31" name="Oval 30">
            <a:extLst>
              <a:ext uri="{FF2B5EF4-FFF2-40B4-BE49-F238E27FC236}">
                <a16:creationId xmlns:a16="http://schemas.microsoft.com/office/drawing/2014/main" id="{78279544-EB3A-D853-43EA-8157B9C63A15}"/>
              </a:ext>
            </a:extLst>
          </p:cNvPr>
          <p:cNvSpPr/>
          <p:nvPr/>
        </p:nvSpPr>
        <p:spPr>
          <a:xfrm>
            <a:off x="3883237" y="2508656"/>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3</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32" name="TextBox 31">
            <a:extLst>
              <a:ext uri="{FF2B5EF4-FFF2-40B4-BE49-F238E27FC236}">
                <a16:creationId xmlns:a16="http://schemas.microsoft.com/office/drawing/2014/main" id="{E3C16CCA-8B48-D1A4-B3A2-186FD9E1865E}"/>
              </a:ext>
            </a:extLst>
          </p:cNvPr>
          <p:cNvSpPr txBox="1"/>
          <p:nvPr/>
        </p:nvSpPr>
        <p:spPr>
          <a:xfrm>
            <a:off x="20246" y="3626450"/>
            <a:ext cx="1786471" cy="492443"/>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tx2"/>
                </a:solidFill>
                <a:cs typeface="Arial"/>
              </a:rPr>
              <a:t>Age-Friendly Care </a:t>
            </a:r>
            <a:r>
              <a:rPr lang="en-US" sz="1600" b="1">
                <a:solidFill>
                  <a:schemeClr val="tx2"/>
                </a:solidFill>
                <a:cs typeface="Arial"/>
              </a:rPr>
              <a:t>Leadership</a:t>
            </a:r>
            <a:r>
              <a:rPr lang="en-US" sz="1600">
                <a:solidFill>
                  <a:schemeClr val="tx2"/>
                </a:solidFill>
                <a:cs typeface="Arial"/>
              </a:rPr>
              <a:t>​</a:t>
            </a:r>
            <a:endParaRPr lang="en-US" sz="1600">
              <a:solidFill>
                <a:schemeClr val="tx2"/>
              </a:solidFill>
              <a:cs typeface="Segoe UI" panose="020B0603020202020204"/>
            </a:endParaRPr>
          </a:p>
        </p:txBody>
      </p:sp>
      <p:sp>
        <p:nvSpPr>
          <p:cNvPr id="33" name="TextBox 32">
            <a:extLst>
              <a:ext uri="{FF2B5EF4-FFF2-40B4-BE49-F238E27FC236}">
                <a16:creationId xmlns:a16="http://schemas.microsoft.com/office/drawing/2014/main" id="{F7EC9E8B-E519-2C81-5190-2CFFF7677743}"/>
              </a:ext>
            </a:extLst>
          </p:cNvPr>
          <p:cNvSpPr txBox="1"/>
          <p:nvPr/>
        </p:nvSpPr>
        <p:spPr>
          <a:xfrm>
            <a:off x="1616195" y="3623073"/>
            <a:ext cx="1878383" cy="738664"/>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tx2"/>
                </a:solidFill>
                <a:cs typeface="Arial"/>
              </a:rPr>
              <a:t>Treatment and Overall Health </a:t>
            </a:r>
            <a:r>
              <a:rPr lang="en-US" sz="1600" b="1">
                <a:solidFill>
                  <a:schemeClr val="tx2"/>
                </a:solidFill>
                <a:cs typeface="Arial"/>
              </a:rPr>
              <a:t>Goals</a:t>
            </a:r>
            <a:r>
              <a:rPr lang="en-US" sz="1600" b="1">
                <a:solidFill>
                  <a:srgbClr val="0F2145"/>
                </a:solidFill>
                <a:cs typeface="Arial"/>
              </a:rPr>
              <a:t> </a:t>
            </a:r>
            <a:endParaRPr lang="en-US" sz="1600">
              <a:solidFill>
                <a:srgbClr val="0F2145"/>
              </a:solidFill>
            </a:endParaRPr>
          </a:p>
        </p:txBody>
      </p:sp>
      <p:sp>
        <p:nvSpPr>
          <p:cNvPr id="34" name="TextBox 33">
            <a:extLst>
              <a:ext uri="{FF2B5EF4-FFF2-40B4-BE49-F238E27FC236}">
                <a16:creationId xmlns:a16="http://schemas.microsoft.com/office/drawing/2014/main" id="{D59F41DF-CC99-BF5B-BC13-13E68C461CB6}"/>
              </a:ext>
            </a:extLst>
          </p:cNvPr>
          <p:cNvSpPr txBox="1"/>
          <p:nvPr/>
        </p:nvSpPr>
        <p:spPr>
          <a:xfrm>
            <a:off x="3280177" y="3623073"/>
            <a:ext cx="1873880" cy="738664"/>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tx2"/>
                </a:solidFill>
                <a:cs typeface="Arial"/>
              </a:rPr>
              <a:t>Geriatric</a:t>
            </a:r>
            <a:endParaRPr lang="en-US" sz="1600">
              <a:solidFill>
                <a:schemeClr val="tx2"/>
              </a:solidFill>
            </a:endParaRPr>
          </a:p>
          <a:p>
            <a:pPr algn="ctr"/>
            <a:r>
              <a:rPr lang="en-US" sz="1600">
                <a:solidFill>
                  <a:schemeClr val="tx2"/>
                </a:solidFill>
                <a:cs typeface="Arial"/>
              </a:rPr>
              <a:t>Vulnerability</a:t>
            </a:r>
            <a:endParaRPr lang="en-US" sz="1600">
              <a:solidFill>
                <a:schemeClr val="tx2"/>
              </a:solidFill>
              <a:cs typeface="Segoe UI" panose="020B0603020202020204"/>
            </a:endParaRPr>
          </a:p>
          <a:p>
            <a:pPr algn="ctr"/>
            <a:r>
              <a:rPr lang="en-US" sz="1600" b="1">
                <a:solidFill>
                  <a:schemeClr val="tx2"/>
                </a:solidFill>
                <a:cs typeface="Arial"/>
              </a:rPr>
              <a:t>Screens</a:t>
            </a:r>
            <a:endParaRPr lang="en-US" sz="1600" b="1">
              <a:solidFill>
                <a:schemeClr val="tx2"/>
              </a:solidFill>
              <a:cs typeface="Segoe UI"/>
            </a:endParaRPr>
          </a:p>
        </p:txBody>
      </p:sp>
      <p:sp>
        <p:nvSpPr>
          <p:cNvPr id="35" name="TextBox 34">
            <a:extLst>
              <a:ext uri="{FF2B5EF4-FFF2-40B4-BE49-F238E27FC236}">
                <a16:creationId xmlns:a16="http://schemas.microsoft.com/office/drawing/2014/main" id="{31CE1494-FF65-B034-3F69-C9CEEF468CB3}"/>
              </a:ext>
            </a:extLst>
          </p:cNvPr>
          <p:cNvSpPr txBox="1"/>
          <p:nvPr/>
        </p:nvSpPr>
        <p:spPr>
          <a:xfrm>
            <a:off x="5106228" y="3632512"/>
            <a:ext cx="1873880" cy="1477328"/>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b="1">
                <a:solidFill>
                  <a:schemeClr val="tx2"/>
                </a:solidFill>
                <a:cs typeface="Arial"/>
              </a:rPr>
              <a:t>Management Plan </a:t>
            </a:r>
            <a:r>
              <a:rPr lang="en-US" sz="1600">
                <a:solidFill>
                  <a:schemeClr val="tx2"/>
                </a:solidFill>
                <a:cs typeface="Arial"/>
              </a:rPr>
              <a:t>for Patients with Positive Geriatric Vulnerability Screens​</a:t>
            </a:r>
          </a:p>
        </p:txBody>
      </p:sp>
      <p:sp>
        <p:nvSpPr>
          <p:cNvPr id="36" name="TextBox 35">
            <a:extLst>
              <a:ext uri="{FF2B5EF4-FFF2-40B4-BE49-F238E27FC236}">
                <a16:creationId xmlns:a16="http://schemas.microsoft.com/office/drawing/2014/main" id="{58381259-B9B7-2797-1096-75C7FAB06EF6}"/>
              </a:ext>
            </a:extLst>
          </p:cNvPr>
          <p:cNvSpPr txBox="1"/>
          <p:nvPr/>
        </p:nvSpPr>
        <p:spPr>
          <a:xfrm>
            <a:off x="6959253" y="3636765"/>
            <a:ext cx="1864857" cy="984885"/>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tx2"/>
                </a:solidFill>
                <a:cs typeface="Arial"/>
              </a:rPr>
              <a:t>Age-Friendly-Specific </a:t>
            </a:r>
            <a:r>
              <a:rPr lang="en-US" sz="1600" b="1">
                <a:solidFill>
                  <a:schemeClr val="tx2"/>
                </a:solidFill>
                <a:cs typeface="Arial"/>
              </a:rPr>
              <a:t>Postoperative Protocol</a:t>
            </a:r>
            <a:r>
              <a:rPr lang="en-US" sz="1600" b="1">
                <a:solidFill>
                  <a:srgbClr val="0F2145"/>
                </a:solidFill>
                <a:cs typeface="Arial"/>
              </a:rPr>
              <a:t> ​</a:t>
            </a:r>
            <a:endParaRPr lang="en-US" sz="1600" b="1">
              <a:solidFill>
                <a:srgbClr val="0F2145"/>
              </a:solidFill>
            </a:endParaRPr>
          </a:p>
        </p:txBody>
      </p:sp>
      <p:sp>
        <p:nvSpPr>
          <p:cNvPr id="37" name="TextBox 36">
            <a:extLst>
              <a:ext uri="{FF2B5EF4-FFF2-40B4-BE49-F238E27FC236}">
                <a16:creationId xmlns:a16="http://schemas.microsoft.com/office/drawing/2014/main" id="{5296142A-BC93-5190-FC43-AC46C67CA8F5}"/>
              </a:ext>
            </a:extLst>
          </p:cNvPr>
          <p:cNvSpPr txBox="1"/>
          <p:nvPr/>
        </p:nvSpPr>
        <p:spPr>
          <a:xfrm>
            <a:off x="8680153" y="3669726"/>
            <a:ext cx="1864855" cy="246221"/>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tx2"/>
                </a:solidFill>
                <a:cs typeface="Arial"/>
              </a:rPr>
              <a:t>Data </a:t>
            </a:r>
            <a:r>
              <a:rPr lang="en-US" sz="1600" b="1">
                <a:solidFill>
                  <a:schemeClr val="tx2"/>
                </a:solidFill>
                <a:cs typeface="Arial"/>
              </a:rPr>
              <a:t>Review</a:t>
            </a:r>
          </a:p>
        </p:txBody>
      </p:sp>
      <p:cxnSp>
        <p:nvCxnSpPr>
          <p:cNvPr id="8" name="Straight Connector 7">
            <a:extLst>
              <a:ext uri="{FF2B5EF4-FFF2-40B4-BE49-F238E27FC236}">
                <a16:creationId xmlns:a16="http://schemas.microsoft.com/office/drawing/2014/main" id="{D2897989-DFCF-170E-C8ED-B53D8ED84E6A}"/>
              </a:ext>
            </a:extLst>
          </p:cNvPr>
          <p:cNvCxnSpPr>
            <a:cxnSpLocks/>
          </p:cNvCxnSpPr>
          <p:nvPr/>
        </p:nvCxnSpPr>
        <p:spPr>
          <a:xfrm flipH="1">
            <a:off x="5069045" y="2530669"/>
            <a:ext cx="2905" cy="2593566"/>
          </a:xfrm>
          <a:prstGeom prst="line">
            <a:avLst/>
          </a:prstGeom>
          <a:ln w="12700">
            <a:solidFill>
              <a:srgbClr val="F4543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B5B21F-114E-627E-0FC9-3F7B014364EC}"/>
              </a:ext>
            </a:extLst>
          </p:cNvPr>
          <p:cNvSpPr txBox="1"/>
          <p:nvPr/>
        </p:nvSpPr>
        <p:spPr>
          <a:xfrm>
            <a:off x="373912" y="5406656"/>
            <a:ext cx="1163910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rtl="0">
              <a:buFont typeface="Arial"/>
              <a:buChar char="•"/>
            </a:pPr>
            <a:r>
              <a:rPr lang="en-US" sz="1600" dirty="0">
                <a:solidFill>
                  <a:srgbClr val="0F2145"/>
                </a:solidFill>
                <a:latin typeface="Segoe UI"/>
                <a:cs typeface="Arial"/>
              </a:rPr>
              <a:t>The GSV Program requires </a:t>
            </a:r>
            <a:r>
              <a:rPr lang="en-US" sz="1600" b="1" dirty="0">
                <a:solidFill>
                  <a:srgbClr val="0F2145"/>
                </a:solidFill>
                <a:latin typeface="Segoe UI"/>
                <a:cs typeface="Arial"/>
              </a:rPr>
              <a:t>little to no additional resources </a:t>
            </a:r>
            <a:r>
              <a:rPr lang="en-US" sz="1600" dirty="0">
                <a:solidFill>
                  <a:srgbClr val="0F2145"/>
                </a:solidFill>
                <a:latin typeface="Segoe UI"/>
                <a:cs typeface="Arial"/>
              </a:rPr>
              <a:t>to purchase or hire.</a:t>
            </a:r>
            <a:r>
              <a:rPr lang="en-US" sz="1600" dirty="0">
                <a:latin typeface="Segoe UI"/>
                <a:cs typeface="Arial"/>
              </a:rPr>
              <a:t>​</a:t>
            </a:r>
            <a:endParaRPr lang="en-US"/>
          </a:p>
          <a:p>
            <a:pPr marL="285750" indent="-285750" rtl="0">
              <a:buFont typeface="Arial"/>
              <a:buChar char="•"/>
            </a:pPr>
            <a:r>
              <a:rPr lang="en-US" sz="1600" dirty="0">
                <a:solidFill>
                  <a:srgbClr val="0F2145"/>
                </a:solidFill>
                <a:latin typeface="Segoe UI"/>
                <a:cs typeface="Arial"/>
              </a:rPr>
              <a:t>In addition to complying with regulation; case studies show the GSV Program</a:t>
            </a:r>
            <a:r>
              <a:rPr lang="en-US" sz="1600" b="1" dirty="0">
                <a:solidFill>
                  <a:srgbClr val="0F2145"/>
                </a:solidFill>
                <a:latin typeface="Segoe UI"/>
                <a:cs typeface="Arial"/>
              </a:rPr>
              <a:t> improves patient outcomes, reduces costs, and increases surgical capacity (i.e., revenue).</a:t>
            </a:r>
            <a:r>
              <a:rPr lang="en-US" sz="1600" b="1" dirty="0">
                <a:latin typeface="Segoe UI"/>
                <a:cs typeface="Arial"/>
              </a:rPr>
              <a:t>​</a:t>
            </a:r>
          </a:p>
        </p:txBody>
      </p:sp>
    </p:spTree>
    <p:extLst>
      <p:ext uri="{BB962C8B-B14F-4D97-AF65-F5344CB8AC3E}">
        <p14:creationId xmlns:p14="http://schemas.microsoft.com/office/powerpoint/2010/main" val="217365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EA45D61-7A33-C2DA-B3DC-27F85F691B95}"/>
              </a:ext>
            </a:extLst>
          </p:cNvPr>
          <p:cNvSpPr txBox="1">
            <a:spLocks/>
          </p:cNvSpPr>
          <p:nvPr/>
        </p:nvSpPr>
        <p:spPr>
          <a:xfrm>
            <a:off x="5346539" y="1256132"/>
            <a:ext cx="6675795" cy="560186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400"/>
              </a:spcAft>
            </a:pPr>
            <a:r>
              <a:rPr lang="en-US" sz="1600" b="1" kern="0" dirty="0">
                <a:solidFill>
                  <a:srgbClr val="002060"/>
                </a:solidFill>
              </a:rPr>
              <a:t>What: </a:t>
            </a:r>
            <a:r>
              <a:rPr lang="en-US" sz="1600" kern="0" dirty="0">
                <a:solidFill>
                  <a:srgbClr val="002060"/>
                </a:solidFill>
              </a:rPr>
              <a:t>CMS finalized the new Age Friendly Hospital Measure on August 1, 2024 for the CMS Inpatient Quality Reporting (IQR) Program. </a:t>
            </a:r>
            <a:endParaRPr lang="en-US" sz="1600" kern="0" dirty="0">
              <a:solidFill>
                <a:srgbClr val="002060"/>
              </a:solidFill>
              <a:cs typeface="Segoe UI"/>
            </a:endParaRPr>
          </a:p>
          <a:p>
            <a:pPr>
              <a:lnSpc>
                <a:spcPct val="100000"/>
              </a:lnSpc>
              <a:spcAft>
                <a:spcPts val="400"/>
              </a:spcAft>
            </a:pPr>
            <a:r>
              <a:rPr lang="en-US" sz="1600" b="1" kern="0" dirty="0">
                <a:solidFill>
                  <a:srgbClr val="002060"/>
                </a:solidFill>
              </a:rPr>
              <a:t>Why: </a:t>
            </a:r>
            <a:r>
              <a:rPr lang="en-US" sz="1600" kern="0" dirty="0">
                <a:solidFill>
                  <a:srgbClr val="002060"/>
                </a:solidFill>
              </a:rPr>
              <a:t>This geriatric measure is being implemented to improve the health care for older adults.</a:t>
            </a:r>
            <a:endParaRPr lang="en-US" sz="1600" kern="0" dirty="0">
              <a:solidFill>
                <a:srgbClr val="002060"/>
              </a:solidFill>
              <a:cs typeface="Segoe UI"/>
            </a:endParaRPr>
          </a:p>
          <a:p>
            <a:pPr>
              <a:lnSpc>
                <a:spcPct val="100000"/>
              </a:lnSpc>
              <a:spcAft>
                <a:spcPts val="400"/>
              </a:spcAft>
            </a:pPr>
            <a:r>
              <a:rPr lang="en-US" sz="1600" b="1" kern="0" dirty="0">
                <a:solidFill>
                  <a:srgbClr val="002060"/>
                </a:solidFill>
              </a:rPr>
              <a:t>The measure is based on quality standards developed previously by the ACS </a:t>
            </a:r>
            <a:r>
              <a:rPr lang="en-US" sz="1600" kern="0" dirty="0">
                <a:solidFill>
                  <a:srgbClr val="002060"/>
                </a:solidFill>
              </a:rPr>
              <a:t>to improve the care and outcome of older adult patients. </a:t>
            </a:r>
            <a:endParaRPr lang="en-US" sz="1600" kern="0" dirty="0">
              <a:solidFill>
                <a:srgbClr val="002060"/>
              </a:solidFill>
              <a:cs typeface="Segoe UI"/>
            </a:endParaRPr>
          </a:p>
          <a:p>
            <a:pPr>
              <a:lnSpc>
                <a:spcPct val="100000"/>
              </a:lnSpc>
              <a:spcAft>
                <a:spcPts val="400"/>
              </a:spcAft>
            </a:pPr>
            <a:r>
              <a:rPr lang="en-US" sz="1600" b="1" kern="0" dirty="0">
                <a:solidFill>
                  <a:srgbClr val="002060"/>
                </a:solidFill>
              </a:rPr>
              <a:t>Mandatory</a:t>
            </a:r>
            <a:r>
              <a:rPr lang="en-US" sz="1600" kern="0" dirty="0">
                <a:solidFill>
                  <a:srgbClr val="002060"/>
                </a:solidFill>
              </a:rPr>
              <a:t>: Within the CMS IQR Program the measure is mandatory. All hospitals that don’t meet participation requirements </a:t>
            </a:r>
            <a:r>
              <a:rPr lang="en-US" sz="1600" b="1" kern="0" dirty="0">
                <a:solidFill>
                  <a:srgbClr val="002060"/>
                </a:solidFill>
              </a:rPr>
              <a:t>could face significant financial penalties</a:t>
            </a:r>
            <a:r>
              <a:rPr lang="en-US" sz="1600" kern="0" dirty="0">
                <a:solidFill>
                  <a:srgbClr val="002060"/>
                </a:solidFill>
              </a:rPr>
              <a:t>. </a:t>
            </a:r>
            <a:endParaRPr lang="en-US" sz="1600" kern="0" dirty="0">
              <a:solidFill>
                <a:srgbClr val="000000"/>
              </a:solidFill>
            </a:endParaRPr>
          </a:p>
          <a:p>
            <a:pPr>
              <a:lnSpc>
                <a:spcPct val="100000"/>
              </a:lnSpc>
              <a:spcAft>
                <a:spcPts val="400"/>
              </a:spcAft>
            </a:pPr>
            <a:r>
              <a:rPr lang="en-US" sz="1600" b="1" kern="0" dirty="0">
                <a:solidFill>
                  <a:srgbClr val="002060"/>
                </a:solidFill>
              </a:rPr>
              <a:t>Period</a:t>
            </a:r>
            <a:r>
              <a:rPr lang="en-US" sz="1600" kern="0" dirty="0">
                <a:solidFill>
                  <a:srgbClr val="002060"/>
                </a:solidFill>
              </a:rPr>
              <a:t>: Hospitals must attest to the entire measure for the 2025 calendar year, </a:t>
            </a:r>
            <a:r>
              <a:rPr lang="en-US" sz="1600" b="1" kern="0" dirty="0">
                <a:solidFill>
                  <a:srgbClr val="002060"/>
                </a:solidFill>
              </a:rPr>
              <a:t>January 1, 2025 - December 31, 2025</a:t>
            </a:r>
            <a:endParaRPr lang="en-US" sz="1600" kern="0" dirty="0">
              <a:solidFill>
                <a:srgbClr val="000000"/>
              </a:solidFill>
            </a:endParaRPr>
          </a:p>
          <a:p>
            <a:pPr>
              <a:lnSpc>
                <a:spcPct val="100000"/>
              </a:lnSpc>
              <a:spcAft>
                <a:spcPts val="400"/>
              </a:spcAft>
            </a:pPr>
            <a:r>
              <a:rPr lang="en-US" sz="1600" b="1" kern="0" dirty="0">
                <a:solidFill>
                  <a:srgbClr val="002060"/>
                </a:solidFill>
              </a:rPr>
              <a:t>Public Reporting</a:t>
            </a:r>
            <a:r>
              <a:rPr lang="en-US" sz="1600" kern="0" dirty="0">
                <a:solidFill>
                  <a:srgbClr val="002060"/>
                </a:solidFill>
              </a:rPr>
              <a:t>: CMS will publicly report</a:t>
            </a:r>
            <a:r>
              <a:rPr lang="en-US" sz="1600" b="1" kern="0" dirty="0">
                <a:solidFill>
                  <a:srgbClr val="002060"/>
                </a:solidFill>
              </a:rPr>
              <a:t> </a:t>
            </a:r>
            <a:r>
              <a:rPr lang="en-US" sz="1600" kern="0" dirty="0">
                <a:solidFill>
                  <a:srgbClr val="002060"/>
                </a:solidFill>
              </a:rPr>
              <a:t>the results on the </a:t>
            </a:r>
            <a:r>
              <a:rPr lang="en-US" sz="1600" b="1" kern="0" dirty="0">
                <a:solidFill>
                  <a:srgbClr val="002060"/>
                </a:solidFill>
              </a:rPr>
              <a:t>CMS Care Compare website.</a:t>
            </a:r>
            <a:endParaRPr lang="en-US" sz="1200" dirty="0">
              <a:solidFill>
                <a:srgbClr val="0F2145"/>
              </a:solidFill>
            </a:endParaRPr>
          </a:p>
          <a:p>
            <a:pPr marL="457200" lvl="1" indent="0">
              <a:lnSpc>
                <a:spcPct val="100000"/>
              </a:lnSpc>
              <a:spcAft>
                <a:spcPts val="400"/>
              </a:spcAft>
              <a:buNone/>
            </a:pPr>
            <a:r>
              <a:rPr lang="en-US" sz="1600" i="1" kern="0" dirty="0">
                <a:solidFill>
                  <a:srgbClr val="002060"/>
                </a:solidFill>
              </a:rPr>
              <a:t>(Of note: All measures in the current CMS Hospital </a:t>
            </a:r>
            <a:r>
              <a:rPr lang="en-US" sz="1600" b="1" i="1" kern="0" dirty="0">
                <a:solidFill>
                  <a:srgbClr val="002060"/>
                </a:solidFill>
              </a:rPr>
              <a:t>Pay-for-Performance </a:t>
            </a:r>
            <a:r>
              <a:rPr lang="en-US" sz="1600" i="1" kern="0" dirty="0">
                <a:solidFill>
                  <a:srgbClr val="002060"/>
                </a:solidFill>
              </a:rPr>
              <a:t>Program started initially in the IQR program, so an iteration of this measure might very well be a performance measure in the future)</a:t>
            </a:r>
            <a:endParaRPr lang="en-US" sz="1600" dirty="0">
              <a:cs typeface="Segoe UI" panose="020B0603020202020204"/>
            </a:endParaRPr>
          </a:p>
        </p:txBody>
      </p:sp>
      <p:cxnSp>
        <p:nvCxnSpPr>
          <p:cNvPr id="7" name="Straight Connector 6">
            <a:extLst>
              <a:ext uri="{FF2B5EF4-FFF2-40B4-BE49-F238E27FC236}">
                <a16:creationId xmlns:a16="http://schemas.microsoft.com/office/drawing/2014/main" id="{D9C69BDC-EAB4-E472-7029-BDF33A9E4083}"/>
              </a:ext>
            </a:extLst>
          </p:cNvPr>
          <p:cNvCxnSpPr>
            <a:cxnSpLocks/>
          </p:cNvCxnSpPr>
          <p:nvPr/>
        </p:nvCxnSpPr>
        <p:spPr>
          <a:xfrm flipV="1">
            <a:off x="5057855" y="435133"/>
            <a:ext cx="253973" cy="40984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2D6655-074E-AA39-023D-BCA1C9245A2B}"/>
              </a:ext>
            </a:extLst>
          </p:cNvPr>
          <p:cNvSpPr txBox="1">
            <a:spLocks/>
          </p:cNvSpPr>
          <p:nvPr/>
        </p:nvSpPr>
        <p:spPr>
          <a:xfrm>
            <a:off x="5346539" y="388286"/>
            <a:ext cx="6764438" cy="503536"/>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3600" kern="1200" baseline="0">
                <a:solidFill>
                  <a:schemeClr val="tx2"/>
                </a:solidFill>
                <a:latin typeface="+mj-lt"/>
                <a:ea typeface="+mj-ea"/>
                <a:cs typeface="+mj-cs"/>
              </a:defRPr>
            </a:lvl1pPr>
          </a:lstStyle>
          <a:p>
            <a:r>
              <a:rPr lang="en-US" dirty="0"/>
              <a:t>Important Details About the Measure</a:t>
            </a:r>
          </a:p>
        </p:txBody>
      </p:sp>
      <p:sp>
        <p:nvSpPr>
          <p:cNvPr id="9" name="Slide Number Placeholder 3">
            <a:extLst>
              <a:ext uri="{FF2B5EF4-FFF2-40B4-BE49-F238E27FC236}">
                <a16:creationId xmlns:a16="http://schemas.microsoft.com/office/drawing/2014/main" id="{9CF1DB7A-3604-3EB2-F32A-806C5C9AEB86}"/>
              </a:ext>
            </a:extLst>
          </p:cNvPr>
          <p:cNvSpPr txBox="1">
            <a:spLocks/>
          </p:cNvSpPr>
          <p:nvPr/>
        </p:nvSpPr>
        <p:spPr>
          <a:xfrm>
            <a:off x="11122152" y="6509640"/>
            <a:ext cx="609600" cy="182880"/>
          </a:xfrm>
          <a:custGeom>
            <a:avLst/>
            <a:gdLst>
              <a:gd name="connsiteX0" fmla="*/ 0 w 6012255"/>
              <a:gd name="connsiteY0" fmla="*/ 0 h 6858000"/>
              <a:gd name="connsiteX1" fmla="*/ 6012255 w 6012255"/>
              <a:gd name="connsiteY1" fmla="*/ 0 h 6858000"/>
              <a:gd name="connsiteX2" fmla="*/ 6012255 w 6012255"/>
              <a:gd name="connsiteY2" fmla="*/ 6858000 h 6858000"/>
              <a:gd name="connsiteX3" fmla="*/ 0 w 6012255"/>
              <a:gd name="connsiteY3" fmla="*/ 6858000 h 6858000"/>
              <a:gd name="connsiteX4" fmla="*/ 0 w 6012255"/>
              <a:gd name="connsiteY4" fmla="*/ 0 h 6858000"/>
              <a:gd name="connsiteX0" fmla="*/ 0 w 6012255"/>
              <a:gd name="connsiteY0" fmla="*/ 0 h 6858000"/>
              <a:gd name="connsiteX1" fmla="*/ 6012255 w 6012255"/>
              <a:gd name="connsiteY1" fmla="*/ 0 h 6858000"/>
              <a:gd name="connsiteX2" fmla="*/ 6009968 w 6012255"/>
              <a:gd name="connsiteY2" fmla="*/ 3421626 h 6858000"/>
              <a:gd name="connsiteX3" fmla="*/ 6012255 w 6012255"/>
              <a:gd name="connsiteY3" fmla="*/ 6858000 h 6858000"/>
              <a:gd name="connsiteX4" fmla="*/ 0 w 6012255"/>
              <a:gd name="connsiteY4" fmla="*/ 6858000 h 6858000"/>
              <a:gd name="connsiteX5" fmla="*/ 0 w 6012255"/>
              <a:gd name="connsiteY5" fmla="*/ 0 h 6858000"/>
              <a:gd name="connsiteX0" fmla="*/ 0 w 6012255"/>
              <a:gd name="connsiteY0" fmla="*/ 14748 h 6872748"/>
              <a:gd name="connsiteX1" fmla="*/ 3834581 w 6012255"/>
              <a:gd name="connsiteY1" fmla="*/ 0 h 6872748"/>
              <a:gd name="connsiteX2" fmla="*/ 6012255 w 6012255"/>
              <a:gd name="connsiteY2" fmla="*/ 14748 h 6872748"/>
              <a:gd name="connsiteX3" fmla="*/ 6009968 w 6012255"/>
              <a:gd name="connsiteY3" fmla="*/ 3436374 h 6872748"/>
              <a:gd name="connsiteX4" fmla="*/ 6012255 w 6012255"/>
              <a:gd name="connsiteY4" fmla="*/ 6872748 h 6872748"/>
              <a:gd name="connsiteX5" fmla="*/ 0 w 6012255"/>
              <a:gd name="connsiteY5" fmla="*/ 6872748 h 6872748"/>
              <a:gd name="connsiteX6" fmla="*/ 0 w 6012255"/>
              <a:gd name="connsiteY6" fmla="*/ 14748 h 6872748"/>
              <a:gd name="connsiteX0" fmla="*/ 0 w 6012255"/>
              <a:gd name="connsiteY0" fmla="*/ 14748 h 6872748"/>
              <a:gd name="connsiteX1" fmla="*/ 3834581 w 6012255"/>
              <a:gd name="connsiteY1" fmla="*/ 0 h 6872748"/>
              <a:gd name="connsiteX2" fmla="*/ 6012255 w 6012255"/>
              <a:gd name="connsiteY2" fmla="*/ 14748 h 6872748"/>
              <a:gd name="connsiteX3" fmla="*/ 6009968 w 6012255"/>
              <a:gd name="connsiteY3" fmla="*/ 3436374 h 6872748"/>
              <a:gd name="connsiteX4" fmla="*/ 6012255 w 6012255"/>
              <a:gd name="connsiteY4" fmla="*/ 6872748 h 6872748"/>
              <a:gd name="connsiteX5" fmla="*/ 3856703 w 6012255"/>
              <a:gd name="connsiteY5" fmla="*/ 6872748 h 6872748"/>
              <a:gd name="connsiteX6" fmla="*/ 0 w 6012255"/>
              <a:gd name="connsiteY6" fmla="*/ 6872748 h 6872748"/>
              <a:gd name="connsiteX7" fmla="*/ 0 w 6012255"/>
              <a:gd name="connsiteY7" fmla="*/ 14748 h 6872748"/>
              <a:gd name="connsiteX0" fmla="*/ 0 w 6012255"/>
              <a:gd name="connsiteY0" fmla="*/ 14748 h 6872748"/>
              <a:gd name="connsiteX1" fmla="*/ 3834581 w 6012255"/>
              <a:gd name="connsiteY1" fmla="*/ 0 h 6872748"/>
              <a:gd name="connsiteX2" fmla="*/ 6012255 w 6012255"/>
              <a:gd name="connsiteY2" fmla="*/ 14748 h 6872748"/>
              <a:gd name="connsiteX3" fmla="*/ 6009968 w 6012255"/>
              <a:gd name="connsiteY3" fmla="*/ 3436374 h 6872748"/>
              <a:gd name="connsiteX4" fmla="*/ 3856703 w 6012255"/>
              <a:gd name="connsiteY4" fmla="*/ 6872748 h 6872748"/>
              <a:gd name="connsiteX5" fmla="*/ 0 w 6012255"/>
              <a:gd name="connsiteY5" fmla="*/ 6872748 h 6872748"/>
              <a:gd name="connsiteX6" fmla="*/ 0 w 6012255"/>
              <a:gd name="connsiteY6" fmla="*/ 14748 h 6872748"/>
              <a:gd name="connsiteX0" fmla="*/ 0 w 6009968"/>
              <a:gd name="connsiteY0" fmla="*/ 14748 h 6872748"/>
              <a:gd name="connsiteX1" fmla="*/ 3834581 w 6009968"/>
              <a:gd name="connsiteY1" fmla="*/ 0 h 6872748"/>
              <a:gd name="connsiteX2" fmla="*/ 6009968 w 6009968"/>
              <a:gd name="connsiteY2" fmla="*/ 3436374 h 6872748"/>
              <a:gd name="connsiteX3" fmla="*/ 3856703 w 6009968"/>
              <a:gd name="connsiteY3" fmla="*/ 6872748 h 6872748"/>
              <a:gd name="connsiteX4" fmla="*/ 0 w 6009968"/>
              <a:gd name="connsiteY4" fmla="*/ 6872748 h 6872748"/>
              <a:gd name="connsiteX5" fmla="*/ 0 w 6009968"/>
              <a:gd name="connsiteY5" fmla="*/ 14748 h 6872748"/>
              <a:gd name="connsiteX0" fmla="*/ 0 w 6009968"/>
              <a:gd name="connsiteY0" fmla="*/ 14748 h 6872748"/>
              <a:gd name="connsiteX1" fmla="*/ 3834581 w 6009968"/>
              <a:gd name="connsiteY1" fmla="*/ 0 h 6872748"/>
              <a:gd name="connsiteX2" fmla="*/ 6009968 w 6009968"/>
              <a:gd name="connsiteY2" fmla="*/ 3436374 h 6872748"/>
              <a:gd name="connsiteX3" fmla="*/ 3856703 w 6009968"/>
              <a:gd name="connsiteY3" fmla="*/ 6872748 h 6872748"/>
              <a:gd name="connsiteX4" fmla="*/ 0 w 6009968"/>
              <a:gd name="connsiteY4" fmla="*/ 6872748 h 6872748"/>
              <a:gd name="connsiteX5" fmla="*/ 0 w 6009968"/>
              <a:gd name="connsiteY5" fmla="*/ 14748 h 6872748"/>
              <a:gd name="connsiteX0" fmla="*/ 0 w 6009968"/>
              <a:gd name="connsiteY0" fmla="*/ 14748 h 6872748"/>
              <a:gd name="connsiteX1" fmla="*/ 3834581 w 6009968"/>
              <a:gd name="connsiteY1" fmla="*/ 0 h 6872748"/>
              <a:gd name="connsiteX2" fmla="*/ 6009968 w 6009968"/>
              <a:gd name="connsiteY2" fmla="*/ 3436374 h 6872748"/>
              <a:gd name="connsiteX3" fmla="*/ 3856703 w 6009968"/>
              <a:gd name="connsiteY3" fmla="*/ 6872748 h 6872748"/>
              <a:gd name="connsiteX4" fmla="*/ 0 w 6009968"/>
              <a:gd name="connsiteY4" fmla="*/ 6872748 h 6872748"/>
              <a:gd name="connsiteX5" fmla="*/ 0 w 6009968"/>
              <a:gd name="connsiteY5" fmla="*/ 14748 h 68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968" h="6872748">
                <a:moveTo>
                  <a:pt x="0" y="14748"/>
                </a:moveTo>
                <a:lnTo>
                  <a:pt x="3834581" y="0"/>
                </a:lnTo>
                <a:lnTo>
                  <a:pt x="6009968" y="3436374"/>
                </a:lnTo>
                <a:lnTo>
                  <a:pt x="3856703" y="6872748"/>
                </a:lnTo>
                <a:lnTo>
                  <a:pt x="0" y="6872748"/>
                </a:lnTo>
                <a:lnTo>
                  <a:pt x="0" y="14748"/>
                </a:lnTo>
                <a:close/>
              </a:path>
            </a:pathLst>
          </a:cu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36FE75AF-770D-9E48-A5CF-19564C2878CC}" type="slidenum">
              <a:rPr lang="en-US" sz="800" smtClean="0">
                <a:solidFill>
                  <a:schemeClr val="tx1">
                    <a:lumMod val="50000"/>
                    <a:lumOff val="50000"/>
                  </a:schemeClr>
                </a:solidFill>
              </a:rPr>
              <a:pPr marL="0" indent="0" algn="r">
                <a:buNone/>
              </a:pPr>
              <a:t>11</a:t>
            </a:fld>
            <a:endParaRPr lang="en-US" sz="800">
              <a:solidFill>
                <a:schemeClr val="tx1">
                  <a:lumMod val="50000"/>
                  <a:lumOff val="50000"/>
                </a:schemeClr>
              </a:solidFill>
            </a:endParaRPr>
          </a:p>
        </p:txBody>
      </p:sp>
      <p:pic>
        <p:nvPicPr>
          <p:cNvPr id="3" name="Picture 2" descr="A person in a white coat and a person in a hospital bed&#10;&#10;Description automatically generated">
            <a:extLst>
              <a:ext uri="{FF2B5EF4-FFF2-40B4-BE49-F238E27FC236}">
                <a16:creationId xmlns:a16="http://schemas.microsoft.com/office/drawing/2014/main" id="{C6DC4D9D-31CB-C38F-DBBC-8AABD3F460B0}"/>
              </a:ext>
            </a:extLst>
          </p:cNvPr>
          <p:cNvPicPr>
            <a:picLocks noChangeAspect="1"/>
          </p:cNvPicPr>
          <p:nvPr/>
        </p:nvPicPr>
        <p:blipFill>
          <a:blip r:embed="rId3"/>
          <a:srcRect l="51457" t="-1" r="308" b="-153"/>
          <a:stretch/>
        </p:blipFill>
        <p:spPr>
          <a:xfrm>
            <a:off x="-690665" y="0"/>
            <a:ext cx="5875507" cy="6868458"/>
          </a:xfrm>
          <a:prstGeom prst="homePlate">
            <a:avLst>
              <a:gd name="adj" fmla="val 38976"/>
            </a:avLst>
          </a:prstGeom>
        </p:spPr>
      </p:pic>
    </p:spTree>
    <p:extLst>
      <p:ext uri="{BB962C8B-B14F-4D97-AF65-F5344CB8AC3E}">
        <p14:creationId xmlns:p14="http://schemas.microsoft.com/office/powerpoint/2010/main" val="246990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A8F1-59B8-76BF-305C-E978BF8DDFE3}"/>
              </a:ext>
            </a:extLst>
          </p:cNvPr>
          <p:cNvSpPr>
            <a:spLocks noGrp="1"/>
          </p:cNvSpPr>
          <p:nvPr>
            <p:ph type="title"/>
          </p:nvPr>
        </p:nvSpPr>
        <p:spPr>
          <a:xfrm>
            <a:off x="482573" y="375254"/>
            <a:ext cx="11249180" cy="914400"/>
          </a:xfrm>
        </p:spPr>
        <p:txBody>
          <a:bodyPr/>
          <a:lstStyle/>
          <a:p>
            <a:r>
              <a:rPr lang="en-US" dirty="0">
                <a:latin typeface="Garamond"/>
                <a:cs typeface="Segoe UI"/>
              </a:rPr>
              <a:t>GSV Level 1 and Level 2</a:t>
            </a:r>
          </a:p>
        </p:txBody>
      </p:sp>
      <p:sp>
        <p:nvSpPr>
          <p:cNvPr id="3" name="Slide Number Placeholder 2">
            <a:extLst>
              <a:ext uri="{FF2B5EF4-FFF2-40B4-BE49-F238E27FC236}">
                <a16:creationId xmlns:a16="http://schemas.microsoft.com/office/drawing/2014/main" id="{B6593796-7329-9519-99F4-C5821421F9D1}"/>
              </a:ext>
            </a:extLst>
          </p:cNvPr>
          <p:cNvSpPr>
            <a:spLocks noGrp="1"/>
          </p:cNvSpPr>
          <p:nvPr>
            <p:ph type="sldNum" sz="quarter" idx="10"/>
          </p:nvPr>
        </p:nvSpPr>
        <p:spPr>
          <a:xfrm>
            <a:off x="11122152" y="7209617"/>
            <a:ext cx="609600" cy="182880"/>
          </a:xfrm>
        </p:spPr>
        <p:txBody>
          <a:bodyPr/>
          <a:lstStyle/>
          <a:p>
            <a:endParaRPr lang="en-US" dirty="0">
              <a:cs typeface="Segoe UI"/>
            </a:endParaRPr>
          </a:p>
        </p:txBody>
      </p:sp>
      <p:sp>
        <p:nvSpPr>
          <p:cNvPr id="14" name="TextBox 13">
            <a:extLst>
              <a:ext uri="{FF2B5EF4-FFF2-40B4-BE49-F238E27FC236}">
                <a16:creationId xmlns:a16="http://schemas.microsoft.com/office/drawing/2014/main" id="{B5884625-0513-3018-0C47-04BC936EB469}"/>
              </a:ext>
            </a:extLst>
          </p:cNvPr>
          <p:cNvSpPr txBox="1"/>
          <p:nvPr/>
        </p:nvSpPr>
        <p:spPr>
          <a:xfrm>
            <a:off x="2937137" y="4959481"/>
            <a:ext cx="1877632" cy="492443"/>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a:solidFill>
                  <a:schemeClr val="bg1"/>
                </a:solidFill>
                <a:cs typeface="Arial"/>
              </a:rPr>
              <a:t>Age-Friendly Care </a:t>
            </a:r>
            <a:r>
              <a:rPr lang="en-US" sz="1600" b="1">
                <a:solidFill>
                  <a:schemeClr val="bg1"/>
                </a:solidFill>
                <a:cs typeface="Arial"/>
              </a:rPr>
              <a:t>Leadership</a:t>
            </a:r>
            <a:r>
              <a:rPr lang="en-US" sz="1600">
                <a:solidFill>
                  <a:schemeClr val="bg1"/>
                </a:solidFill>
                <a:cs typeface="Arial"/>
              </a:rPr>
              <a:t>​</a:t>
            </a:r>
            <a:endParaRPr lang="en-US" sz="1600">
              <a:solidFill>
                <a:schemeClr val="bg1"/>
              </a:solidFill>
              <a:cs typeface="Segoe UI" panose="020B0603020202020204"/>
            </a:endParaRPr>
          </a:p>
        </p:txBody>
      </p:sp>
      <p:sp>
        <p:nvSpPr>
          <p:cNvPr id="26" name="Oval 25">
            <a:extLst>
              <a:ext uri="{FF2B5EF4-FFF2-40B4-BE49-F238E27FC236}">
                <a16:creationId xmlns:a16="http://schemas.microsoft.com/office/drawing/2014/main" id="{63D6F7D1-52E8-BFC6-81DE-8D49BB91EBB3}"/>
              </a:ext>
            </a:extLst>
          </p:cNvPr>
          <p:cNvSpPr/>
          <p:nvPr/>
        </p:nvSpPr>
        <p:spPr>
          <a:xfrm>
            <a:off x="481812" y="1982417"/>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rPr>
              <a:t>1</a:t>
            </a:r>
          </a:p>
        </p:txBody>
      </p:sp>
      <p:sp>
        <p:nvSpPr>
          <p:cNvPr id="27" name="Oval 26">
            <a:extLst>
              <a:ext uri="{FF2B5EF4-FFF2-40B4-BE49-F238E27FC236}">
                <a16:creationId xmlns:a16="http://schemas.microsoft.com/office/drawing/2014/main" id="{88720073-AC32-E137-E01C-52839A863CAA}"/>
              </a:ext>
            </a:extLst>
          </p:cNvPr>
          <p:cNvSpPr/>
          <p:nvPr/>
        </p:nvSpPr>
        <p:spPr>
          <a:xfrm>
            <a:off x="479903" y="2925709"/>
            <a:ext cx="571242" cy="535800"/>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2</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28" name="Oval 27">
            <a:extLst>
              <a:ext uri="{FF2B5EF4-FFF2-40B4-BE49-F238E27FC236}">
                <a16:creationId xmlns:a16="http://schemas.microsoft.com/office/drawing/2014/main" id="{0D008E39-D55D-BEBC-1999-27881B7C4309}"/>
              </a:ext>
            </a:extLst>
          </p:cNvPr>
          <p:cNvSpPr/>
          <p:nvPr/>
        </p:nvSpPr>
        <p:spPr>
          <a:xfrm>
            <a:off x="5047119" y="1936569"/>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6</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29" name="Oval 28">
            <a:extLst>
              <a:ext uri="{FF2B5EF4-FFF2-40B4-BE49-F238E27FC236}">
                <a16:creationId xmlns:a16="http://schemas.microsoft.com/office/drawing/2014/main" id="{9F6F3230-E99D-8350-AE63-EB8FCBA3CAB5}"/>
              </a:ext>
            </a:extLst>
          </p:cNvPr>
          <p:cNvSpPr/>
          <p:nvPr/>
        </p:nvSpPr>
        <p:spPr>
          <a:xfrm>
            <a:off x="477403" y="5776532"/>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5</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30" name="Oval 29">
            <a:extLst>
              <a:ext uri="{FF2B5EF4-FFF2-40B4-BE49-F238E27FC236}">
                <a16:creationId xmlns:a16="http://schemas.microsoft.com/office/drawing/2014/main" id="{4C372664-DF5F-D37D-1F53-EAEEBAA97C7E}"/>
              </a:ext>
            </a:extLst>
          </p:cNvPr>
          <p:cNvSpPr/>
          <p:nvPr/>
        </p:nvSpPr>
        <p:spPr>
          <a:xfrm>
            <a:off x="476468" y="4824070"/>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4</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31" name="Oval 30">
            <a:extLst>
              <a:ext uri="{FF2B5EF4-FFF2-40B4-BE49-F238E27FC236}">
                <a16:creationId xmlns:a16="http://schemas.microsoft.com/office/drawing/2014/main" id="{78279544-EB3A-D853-43EA-8157B9C63A15}"/>
              </a:ext>
            </a:extLst>
          </p:cNvPr>
          <p:cNvSpPr/>
          <p:nvPr/>
        </p:nvSpPr>
        <p:spPr>
          <a:xfrm>
            <a:off x="480818" y="3864308"/>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3</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35" name="TextBox 34">
            <a:extLst>
              <a:ext uri="{FF2B5EF4-FFF2-40B4-BE49-F238E27FC236}">
                <a16:creationId xmlns:a16="http://schemas.microsoft.com/office/drawing/2014/main" id="{31CE1494-FF65-B034-3F69-C9CEEF468CB3}"/>
              </a:ext>
            </a:extLst>
          </p:cNvPr>
          <p:cNvSpPr txBox="1"/>
          <p:nvPr/>
        </p:nvSpPr>
        <p:spPr>
          <a:xfrm>
            <a:off x="1154461" y="2019908"/>
            <a:ext cx="2919414" cy="492443"/>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l"/>
            <a:r>
              <a:rPr lang="en-US" sz="1600" dirty="0">
                <a:solidFill>
                  <a:schemeClr val="tx2"/>
                </a:solidFill>
                <a:latin typeface="Segoe UI"/>
                <a:cs typeface="Segoe UI"/>
              </a:rPr>
              <a:t>Institutional Administrative Commitment</a:t>
            </a:r>
            <a:endParaRPr lang="en-US" dirty="0">
              <a:solidFill>
                <a:schemeClr val="tx2"/>
              </a:solidFill>
              <a:latin typeface="Segoe UI"/>
              <a:cs typeface="Segoe UI"/>
            </a:endParaRPr>
          </a:p>
        </p:txBody>
      </p:sp>
      <p:sp>
        <p:nvSpPr>
          <p:cNvPr id="11" name="TextBox 34">
            <a:extLst>
              <a:ext uri="{FF2B5EF4-FFF2-40B4-BE49-F238E27FC236}">
                <a16:creationId xmlns:a16="http://schemas.microsoft.com/office/drawing/2014/main" id="{31CE1494-FF65-B034-3F69-C9CEEF468CB3}"/>
              </a:ext>
            </a:extLst>
          </p:cNvPr>
          <p:cNvSpPr txBox="1"/>
          <p:nvPr/>
        </p:nvSpPr>
        <p:spPr>
          <a:xfrm>
            <a:off x="1225345" y="2923675"/>
            <a:ext cx="2919414" cy="492443"/>
          </a:xfrm>
          <a:prstGeom prst="rect">
            <a:avLst/>
          </a:prstGeom>
          <a:noFill/>
        </p:spPr>
        <p:txBody>
          <a:bodyPr rot="0" spcFirstLastPara="0" vert="horz" wrap="square" lIns="91440" tIns="0" rIns="91440" bIns="0" numCol="1" spcCol="0" rtlCol="0" fromWordArt="0" anchor="t" anchorCtr="0" forceAA="0" compatLnSpc="1">
            <a:prstTxWarp prst="textNoShape">
              <a:avLst/>
            </a:prstTxWarp>
            <a:spAutoFit/>
          </a:bodyPr>
          <a:lstStyle>
            <a:defPPr>
              <a:defRPr kern="0"/>
            </a:defPPr>
          </a:lstStyle>
          <a:p>
            <a:pPr algn="l"/>
            <a:r>
              <a:rPr lang="en-US" sz="1600" dirty="0">
                <a:solidFill>
                  <a:schemeClr val="tx2"/>
                </a:solidFill>
                <a:latin typeface="Segoe UI"/>
                <a:ea typeface="Open Sans"/>
                <a:cs typeface="Open Sans"/>
              </a:rPr>
              <a:t>Program Scope and Governance</a:t>
            </a:r>
            <a:endParaRPr lang="en-US" dirty="0">
              <a:solidFill>
                <a:schemeClr val="tx2"/>
              </a:solidFill>
              <a:latin typeface="Segoe UI"/>
              <a:ea typeface="Open Sans"/>
              <a:cs typeface="Open Sans"/>
            </a:endParaRPr>
          </a:p>
        </p:txBody>
      </p:sp>
      <p:sp>
        <p:nvSpPr>
          <p:cNvPr id="12" name="TextBox 34">
            <a:extLst>
              <a:ext uri="{FF2B5EF4-FFF2-40B4-BE49-F238E27FC236}">
                <a16:creationId xmlns:a16="http://schemas.microsoft.com/office/drawing/2014/main" id="{31CE1494-FF65-B034-3F69-C9CEEF468CB3}"/>
              </a:ext>
            </a:extLst>
          </p:cNvPr>
          <p:cNvSpPr txBox="1"/>
          <p:nvPr/>
        </p:nvSpPr>
        <p:spPr>
          <a:xfrm>
            <a:off x="1225345" y="3862885"/>
            <a:ext cx="2919414" cy="492443"/>
          </a:xfrm>
          <a:prstGeom prst="rect">
            <a:avLst/>
          </a:prstGeom>
          <a:noFill/>
        </p:spPr>
        <p:txBody>
          <a:bodyPr rot="0" spcFirstLastPara="0" vert="horz" wrap="square" lIns="91440" tIns="0" rIns="91440" bIns="0" numCol="1" spcCol="0" rtlCol="0" fromWordArt="0" anchor="t" anchorCtr="0" forceAA="0" compatLnSpc="1">
            <a:prstTxWarp prst="textNoShape">
              <a:avLst/>
            </a:prstTxWarp>
            <a:spAutoFit/>
          </a:bodyPr>
          <a:lstStyle>
            <a:defPPr>
              <a:defRPr kern="0"/>
            </a:defPPr>
          </a:lstStyle>
          <a:p>
            <a:pPr algn="l"/>
            <a:r>
              <a:rPr lang="en-US" sz="1600" dirty="0">
                <a:solidFill>
                  <a:schemeClr val="tx2"/>
                </a:solidFill>
                <a:latin typeface="Segoe UI"/>
                <a:cs typeface="Segoe UI"/>
              </a:rPr>
              <a:t>Facilities and Equipment Resources</a:t>
            </a:r>
            <a:endParaRPr lang="en-US" dirty="0">
              <a:solidFill>
                <a:schemeClr val="tx2"/>
              </a:solidFill>
              <a:latin typeface="Segoe UI"/>
              <a:cs typeface="Segoe UI"/>
            </a:endParaRPr>
          </a:p>
        </p:txBody>
      </p:sp>
      <p:sp>
        <p:nvSpPr>
          <p:cNvPr id="13" name="TextBox 34">
            <a:extLst>
              <a:ext uri="{FF2B5EF4-FFF2-40B4-BE49-F238E27FC236}">
                <a16:creationId xmlns:a16="http://schemas.microsoft.com/office/drawing/2014/main" id="{31CE1494-FF65-B034-3F69-C9CEEF468CB3}"/>
              </a:ext>
            </a:extLst>
          </p:cNvPr>
          <p:cNvSpPr txBox="1"/>
          <p:nvPr/>
        </p:nvSpPr>
        <p:spPr>
          <a:xfrm>
            <a:off x="1331670" y="4864117"/>
            <a:ext cx="2919414" cy="492443"/>
          </a:xfrm>
          <a:prstGeom prst="rect">
            <a:avLst/>
          </a:prstGeom>
          <a:noFill/>
        </p:spPr>
        <p:txBody>
          <a:bodyPr rot="0" spcFirstLastPara="0" vert="horz" wrap="square" lIns="91440" tIns="0" rIns="91440" bIns="0" numCol="1" spcCol="0" rtlCol="0" fromWordArt="0" anchor="t" anchorCtr="0" forceAA="0" compatLnSpc="1">
            <a:prstTxWarp prst="textNoShape">
              <a:avLst/>
            </a:prstTxWarp>
            <a:spAutoFit/>
          </a:bodyPr>
          <a:lstStyle>
            <a:defPPr>
              <a:defRPr kern="0"/>
            </a:defPPr>
          </a:lstStyle>
          <a:p>
            <a:pPr algn="l"/>
            <a:r>
              <a:rPr lang="en-US" sz="1600" dirty="0">
                <a:solidFill>
                  <a:schemeClr val="tx2"/>
                </a:solidFill>
                <a:latin typeface="Segoe UI"/>
                <a:cs typeface="Segoe UI"/>
              </a:rPr>
              <a:t>Personnel and Services Resources</a:t>
            </a:r>
            <a:endParaRPr lang="en-US" dirty="0">
              <a:solidFill>
                <a:schemeClr val="tx2"/>
              </a:solidFill>
              <a:latin typeface="Segoe UI"/>
              <a:cs typeface="Segoe UI"/>
            </a:endParaRPr>
          </a:p>
        </p:txBody>
      </p:sp>
      <p:sp>
        <p:nvSpPr>
          <p:cNvPr id="16" name="TextBox 34">
            <a:extLst>
              <a:ext uri="{FF2B5EF4-FFF2-40B4-BE49-F238E27FC236}">
                <a16:creationId xmlns:a16="http://schemas.microsoft.com/office/drawing/2014/main" id="{31CE1494-FF65-B034-3F69-C9CEEF468CB3}"/>
              </a:ext>
            </a:extLst>
          </p:cNvPr>
          <p:cNvSpPr txBox="1"/>
          <p:nvPr/>
        </p:nvSpPr>
        <p:spPr>
          <a:xfrm>
            <a:off x="1331670" y="5856489"/>
            <a:ext cx="2919414" cy="492443"/>
          </a:xfrm>
          <a:prstGeom prst="rect">
            <a:avLst/>
          </a:prstGeom>
          <a:noFill/>
        </p:spPr>
        <p:txBody>
          <a:bodyPr rot="0" spcFirstLastPara="0" vert="horz" wrap="square" lIns="91440" tIns="0" rIns="91440" bIns="0" numCol="1" spcCol="0" rtlCol="0" fromWordArt="0" anchor="t" anchorCtr="0" forceAA="0" compatLnSpc="1">
            <a:prstTxWarp prst="textNoShape">
              <a:avLst/>
            </a:prstTxWarp>
            <a:spAutoFit/>
          </a:bodyPr>
          <a:lstStyle>
            <a:defPPr>
              <a:defRPr kern="0"/>
            </a:defPPr>
          </a:lstStyle>
          <a:p>
            <a:pPr algn="l"/>
            <a:r>
              <a:rPr lang="en-US" sz="1600" dirty="0">
                <a:solidFill>
                  <a:schemeClr val="tx2"/>
                </a:solidFill>
                <a:latin typeface="Segoe UI"/>
                <a:cs typeface="Segoe UI"/>
              </a:rPr>
              <a:t>Patient Care: Expectations and Protocols</a:t>
            </a:r>
            <a:endParaRPr lang="en-US" dirty="0">
              <a:solidFill>
                <a:schemeClr val="tx2"/>
              </a:solidFill>
              <a:latin typeface="Segoe UI"/>
              <a:cs typeface="Segoe UI"/>
            </a:endParaRPr>
          </a:p>
        </p:txBody>
      </p:sp>
      <p:sp>
        <p:nvSpPr>
          <p:cNvPr id="19" name="Oval 18">
            <a:extLst>
              <a:ext uri="{FF2B5EF4-FFF2-40B4-BE49-F238E27FC236}">
                <a16:creationId xmlns:a16="http://schemas.microsoft.com/office/drawing/2014/main" id="{36971254-7C34-8963-E7C1-E4B187FCF591}"/>
              </a:ext>
            </a:extLst>
          </p:cNvPr>
          <p:cNvSpPr/>
          <p:nvPr/>
        </p:nvSpPr>
        <p:spPr>
          <a:xfrm>
            <a:off x="5048891" y="2886411"/>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7</a:t>
            </a:r>
            <a:endParaRPr lang="en-US" sz="2400" b="0" i="0" u="none" strike="noStrike" kern="1200" cap="none" spc="-100" normalizeH="0" baseline="0" noProof="0">
              <a:ln>
                <a:noFill/>
              </a:ln>
              <a:solidFill>
                <a:prstClr val="white"/>
              </a:solidFill>
              <a:effectLst/>
              <a:uLnTx/>
              <a:uFillTx/>
              <a:latin typeface="Garamond" panose="02020404030301010803"/>
            </a:endParaRPr>
          </a:p>
        </p:txBody>
      </p:sp>
      <p:sp>
        <p:nvSpPr>
          <p:cNvPr id="21" name="Oval 20">
            <a:extLst>
              <a:ext uri="{FF2B5EF4-FFF2-40B4-BE49-F238E27FC236}">
                <a16:creationId xmlns:a16="http://schemas.microsoft.com/office/drawing/2014/main" id="{8F7A6AAF-C49A-4117-22D1-E03072014555}"/>
              </a:ext>
            </a:extLst>
          </p:cNvPr>
          <p:cNvSpPr/>
          <p:nvPr/>
        </p:nvSpPr>
        <p:spPr>
          <a:xfrm>
            <a:off x="5048891" y="3825620"/>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8</a:t>
            </a:r>
            <a:endParaRPr lang="en-US" sz="2400" b="0" i="0" u="none" strike="noStrike" kern="1200" cap="none" spc="-100" normalizeH="0" baseline="0" noProof="0">
              <a:ln>
                <a:noFill/>
              </a:ln>
              <a:solidFill>
                <a:prstClr val="white"/>
              </a:solidFill>
              <a:effectLst/>
              <a:uLnTx/>
              <a:uFillTx/>
              <a:latin typeface="Garamond" panose="02020404030301010803"/>
            </a:endParaRPr>
          </a:p>
        </p:txBody>
      </p:sp>
      <p:sp>
        <p:nvSpPr>
          <p:cNvPr id="39" name="Oval 38">
            <a:extLst>
              <a:ext uri="{FF2B5EF4-FFF2-40B4-BE49-F238E27FC236}">
                <a16:creationId xmlns:a16="http://schemas.microsoft.com/office/drawing/2014/main" id="{898C583C-5FC6-B8B6-17CC-AD2C55A7EF46}"/>
              </a:ext>
            </a:extLst>
          </p:cNvPr>
          <p:cNvSpPr/>
          <p:nvPr/>
        </p:nvSpPr>
        <p:spPr>
          <a:xfrm>
            <a:off x="5048891" y="4782550"/>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9</a:t>
            </a:r>
            <a:endParaRPr lang="en-US" sz="2400" b="0" i="0" u="none" strike="noStrike" kern="1200" cap="none" spc="-100" normalizeH="0" baseline="0" noProof="0">
              <a:ln>
                <a:noFill/>
              </a:ln>
              <a:solidFill>
                <a:prstClr val="white"/>
              </a:solidFill>
              <a:effectLst/>
              <a:uLnTx/>
              <a:uFillTx/>
              <a:latin typeface="Garamond" panose="02020404030301010803"/>
            </a:endParaRPr>
          </a:p>
        </p:txBody>
      </p:sp>
      <p:sp>
        <p:nvSpPr>
          <p:cNvPr id="41" name="TextBox 40">
            <a:extLst>
              <a:ext uri="{FF2B5EF4-FFF2-40B4-BE49-F238E27FC236}">
                <a16:creationId xmlns:a16="http://schemas.microsoft.com/office/drawing/2014/main" id="{CF3595FA-1363-7E67-0557-CBA9CD031A5F}"/>
              </a:ext>
            </a:extLst>
          </p:cNvPr>
          <p:cNvSpPr txBox="1"/>
          <p:nvPr/>
        </p:nvSpPr>
        <p:spPr>
          <a:xfrm>
            <a:off x="5799117" y="1977378"/>
            <a:ext cx="2919414" cy="246221"/>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ctr"/>
            <a:r>
              <a:rPr lang="en-US" sz="1600" dirty="0">
                <a:solidFill>
                  <a:schemeClr val="tx2"/>
                </a:solidFill>
                <a:latin typeface="Segoe UI"/>
                <a:cs typeface="Segoe UI"/>
              </a:rPr>
              <a:t>Data Surveillance and Systems</a:t>
            </a:r>
            <a:endParaRPr lang="en-US" dirty="0">
              <a:solidFill>
                <a:schemeClr val="tx2"/>
              </a:solidFill>
              <a:latin typeface="Segoe UI"/>
              <a:cs typeface="Segoe UI"/>
            </a:endParaRPr>
          </a:p>
        </p:txBody>
      </p:sp>
      <p:sp>
        <p:nvSpPr>
          <p:cNvPr id="43" name="TextBox 42">
            <a:extLst>
              <a:ext uri="{FF2B5EF4-FFF2-40B4-BE49-F238E27FC236}">
                <a16:creationId xmlns:a16="http://schemas.microsoft.com/office/drawing/2014/main" id="{38D35E51-439B-97DF-0975-84FD496685BD}"/>
              </a:ext>
            </a:extLst>
          </p:cNvPr>
          <p:cNvSpPr txBox="1"/>
          <p:nvPr/>
        </p:nvSpPr>
        <p:spPr>
          <a:xfrm>
            <a:off x="5985187" y="2925448"/>
            <a:ext cx="2919414" cy="246221"/>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l"/>
            <a:r>
              <a:rPr lang="en-US" sz="1600" dirty="0">
                <a:solidFill>
                  <a:schemeClr val="tx2"/>
                </a:solidFill>
                <a:latin typeface="Segoe UI"/>
                <a:cs typeface="Segoe UI"/>
              </a:rPr>
              <a:t>Quality Improvement</a:t>
            </a:r>
            <a:endParaRPr lang="en-US" dirty="0">
              <a:solidFill>
                <a:schemeClr val="tx2"/>
              </a:solidFill>
              <a:latin typeface="Segoe UI"/>
              <a:cs typeface="Segoe UI"/>
            </a:endParaRPr>
          </a:p>
        </p:txBody>
      </p:sp>
      <p:sp>
        <p:nvSpPr>
          <p:cNvPr id="45" name="TextBox 44">
            <a:extLst>
              <a:ext uri="{FF2B5EF4-FFF2-40B4-BE49-F238E27FC236}">
                <a16:creationId xmlns:a16="http://schemas.microsoft.com/office/drawing/2014/main" id="{ECE35E0A-B35B-46EC-1A06-49BB91CFD038}"/>
              </a:ext>
            </a:extLst>
          </p:cNvPr>
          <p:cNvSpPr txBox="1"/>
          <p:nvPr/>
        </p:nvSpPr>
        <p:spPr>
          <a:xfrm>
            <a:off x="5985187" y="3953261"/>
            <a:ext cx="2919414" cy="492443"/>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l"/>
            <a:r>
              <a:rPr lang="en-US" sz="1600" dirty="0">
                <a:solidFill>
                  <a:schemeClr val="tx2"/>
                </a:solidFill>
                <a:latin typeface="Segoe UI"/>
                <a:cs typeface="Segoe UI"/>
              </a:rPr>
              <a:t>Professional and Community Outreach</a:t>
            </a:r>
            <a:endParaRPr lang="en-US" dirty="0">
              <a:solidFill>
                <a:schemeClr val="tx2"/>
              </a:solidFill>
              <a:latin typeface="Segoe UI"/>
              <a:cs typeface="Segoe UI"/>
            </a:endParaRPr>
          </a:p>
        </p:txBody>
      </p:sp>
      <p:sp>
        <p:nvSpPr>
          <p:cNvPr id="47" name="TextBox 46">
            <a:extLst>
              <a:ext uri="{FF2B5EF4-FFF2-40B4-BE49-F238E27FC236}">
                <a16:creationId xmlns:a16="http://schemas.microsoft.com/office/drawing/2014/main" id="{357ED748-95F8-A7D6-2FEC-F738BE71F366}"/>
              </a:ext>
            </a:extLst>
          </p:cNvPr>
          <p:cNvSpPr txBox="1"/>
          <p:nvPr/>
        </p:nvSpPr>
        <p:spPr>
          <a:xfrm>
            <a:off x="5985187" y="4989936"/>
            <a:ext cx="2919414" cy="246221"/>
          </a:xfrm>
          <a:prstGeom prst="rect">
            <a:avLst/>
          </a:prstGeom>
          <a:noFill/>
        </p:spPr>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l"/>
            <a:r>
              <a:rPr lang="en-US" sz="1600" dirty="0">
                <a:solidFill>
                  <a:schemeClr val="tx2"/>
                </a:solidFill>
                <a:latin typeface="Segoe UI"/>
                <a:cs typeface="Segoe UI"/>
              </a:rPr>
              <a:t>Research</a:t>
            </a:r>
            <a:endParaRPr lang="en-US" dirty="0">
              <a:solidFill>
                <a:schemeClr val="tx2"/>
              </a:solidFill>
              <a:latin typeface="Segoe UI"/>
              <a:cs typeface="Segoe UI"/>
            </a:endParaRPr>
          </a:p>
        </p:txBody>
      </p:sp>
      <p:pic>
        <p:nvPicPr>
          <p:cNvPr id="48" name="Picture 47" descr="A cover of a medical report&#10;&#10;Description automatically generated">
            <a:extLst>
              <a:ext uri="{FF2B5EF4-FFF2-40B4-BE49-F238E27FC236}">
                <a16:creationId xmlns:a16="http://schemas.microsoft.com/office/drawing/2014/main" id="{D158AAFD-E40C-CF09-DC21-C17080014E74}"/>
              </a:ext>
            </a:extLst>
          </p:cNvPr>
          <p:cNvPicPr>
            <a:picLocks noChangeAspect="1"/>
          </p:cNvPicPr>
          <p:nvPr/>
        </p:nvPicPr>
        <p:blipFill>
          <a:blip r:embed="rId3"/>
          <a:stretch>
            <a:fillRect/>
          </a:stretch>
        </p:blipFill>
        <p:spPr>
          <a:xfrm>
            <a:off x="8896459" y="1908323"/>
            <a:ext cx="3025740" cy="3842593"/>
          </a:xfrm>
          <a:prstGeom prst="rect">
            <a:avLst/>
          </a:prstGeom>
        </p:spPr>
      </p:pic>
      <p:sp>
        <p:nvSpPr>
          <p:cNvPr id="4" name="TextBox 3">
            <a:extLst>
              <a:ext uri="{FF2B5EF4-FFF2-40B4-BE49-F238E27FC236}">
                <a16:creationId xmlns:a16="http://schemas.microsoft.com/office/drawing/2014/main" id="{4A84BA0F-AE42-A9F4-FBED-BC1256FB33C9}"/>
              </a:ext>
            </a:extLst>
          </p:cNvPr>
          <p:cNvSpPr txBox="1"/>
          <p:nvPr/>
        </p:nvSpPr>
        <p:spPr>
          <a:xfrm>
            <a:off x="9658977" y="5816263"/>
            <a:ext cx="2259085"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b="1"/>
              <a:t>32 Total Standards </a:t>
            </a:r>
            <a:endParaRPr lang="en-US" b="1">
              <a:solidFill>
                <a:srgbClr val="000000"/>
              </a:solidFill>
            </a:endParaRPr>
          </a:p>
          <a:p>
            <a:pPr algn="ctr"/>
            <a:r>
              <a:rPr lang="en-US" sz="1400" b="1" i="1"/>
              <a:t>(2 of which are optional)</a:t>
            </a:r>
          </a:p>
        </p:txBody>
      </p:sp>
      <p:sp>
        <p:nvSpPr>
          <p:cNvPr id="5" name="Star: 5 Points 4">
            <a:extLst>
              <a:ext uri="{FF2B5EF4-FFF2-40B4-BE49-F238E27FC236}">
                <a16:creationId xmlns:a16="http://schemas.microsoft.com/office/drawing/2014/main" id="{AC17CB5C-81EE-C56C-CE82-35BA93A4C6F3}"/>
              </a:ext>
            </a:extLst>
          </p:cNvPr>
          <p:cNvSpPr/>
          <p:nvPr/>
        </p:nvSpPr>
        <p:spPr>
          <a:xfrm>
            <a:off x="9075814" y="5813869"/>
            <a:ext cx="580054" cy="49452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F09C90-7FD2-B456-674A-D41FEC4B04D7}"/>
              </a:ext>
            </a:extLst>
          </p:cNvPr>
          <p:cNvSpPr txBox="1"/>
          <p:nvPr/>
        </p:nvSpPr>
        <p:spPr>
          <a:xfrm>
            <a:off x="474427" y="977566"/>
            <a:ext cx="11459721"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600" b="1" dirty="0">
                <a:solidFill>
                  <a:schemeClr val="tx2"/>
                </a:solidFill>
                <a:latin typeface="Segoe UI"/>
                <a:cs typeface="Segoe UI"/>
              </a:rPr>
              <a:t>The GSV standards, </a:t>
            </a:r>
            <a:r>
              <a:rPr lang="en-US" sz="1600" b="1" i="1" dirty="0">
                <a:solidFill>
                  <a:srgbClr val="0F2145"/>
                </a:solidFill>
                <a:latin typeface="Segoe UI"/>
                <a:cs typeface="Segoe UI"/>
                <a:hlinkClick r:id="rId4">
                  <a:extLst>
                    <a:ext uri="{A12FA001-AC4F-418D-AE19-62706E023703}">
                      <ahyp:hlinkClr xmlns:ahyp="http://schemas.microsoft.com/office/drawing/2018/hyperlinkcolor" val="tx"/>
                    </a:ext>
                  </a:extLst>
                </a:hlinkClick>
              </a:rPr>
              <a:t>Optimal Resources for Geriatric Surgery</a:t>
            </a:r>
            <a:r>
              <a:rPr lang="en-US" sz="1600" b="1" dirty="0">
                <a:solidFill>
                  <a:schemeClr val="tx2"/>
                </a:solidFill>
                <a:latin typeface="Segoe UI"/>
                <a:cs typeface="Segoe UI"/>
              </a:rPr>
              <a:t>, detail the principles regarding resource standards, quality improvement and safety processes, data collection, and a verification process. The program evaluates the care aligned to the standards and expected scope of practice at each institution.</a:t>
            </a:r>
            <a:endParaRPr lang="en-US" sz="1600" b="1" dirty="0">
              <a:solidFill>
                <a:schemeClr val="tx2"/>
              </a:solidFill>
            </a:endParaRPr>
          </a:p>
        </p:txBody>
      </p:sp>
    </p:spTree>
    <p:extLst>
      <p:ext uri="{BB962C8B-B14F-4D97-AF65-F5344CB8AC3E}">
        <p14:creationId xmlns:p14="http://schemas.microsoft.com/office/powerpoint/2010/main" val="71563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4F805-97D2-4863-E0D6-7B4FB19C01E0}"/>
              </a:ext>
            </a:extLst>
          </p:cNvPr>
          <p:cNvSpPr>
            <a:spLocks noGrp="1"/>
          </p:cNvSpPr>
          <p:nvPr>
            <p:ph type="sldNum" sz="quarter" idx="10"/>
          </p:nvPr>
        </p:nvSpPr>
        <p:spPr/>
        <p:txBody>
          <a:bodyPr/>
          <a:lstStyle/>
          <a:p>
            <a:fld id="{36FE75AF-770D-9E48-A5CF-19564C2878CC}" type="slidenum">
              <a:rPr lang="en-US" smtClean="0">
                <a:latin typeface="+mj-lt"/>
              </a:rPr>
              <a:pPr/>
              <a:t>13</a:t>
            </a:fld>
            <a:endParaRPr lang="en-US">
              <a:latin typeface="+mj-lt"/>
            </a:endParaRPr>
          </a:p>
        </p:txBody>
      </p:sp>
      <p:sp>
        <p:nvSpPr>
          <p:cNvPr id="14" name="TextBox 13">
            <a:extLst>
              <a:ext uri="{FF2B5EF4-FFF2-40B4-BE49-F238E27FC236}">
                <a16:creationId xmlns:a16="http://schemas.microsoft.com/office/drawing/2014/main" id="{D5DD660C-240E-B7D8-6C20-1F4326326DD0}"/>
              </a:ext>
            </a:extLst>
          </p:cNvPr>
          <p:cNvSpPr txBox="1"/>
          <p:nvPr/>
        </p:nvSpPr>
        <p:spPr>
          <a:xfrm>
            <a:off x="975734" y="1606767"/>
            <a:ext cx="2064960" cy="7848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a:solidFill>
                  <a:srgbClr val="002060"/>
                </a:solidFill>
                <a:ea typeface="+mn-lt"/>
                <a:cs typeface="+mn-lt"/>
              </a:rPr>
              <a:t>Apply online; complete participation agreement </a:t>
            </a:r>
            <a:endParaRPr lang="en-US" sz="1400">
              <a:solidFill>
                <a:srgbClr val="000000"/>
              </a:solidFill>
              <a:ea typeface="+mn-lt"/>
              <a:cs typeface="+mn-lt"/>
            </a:endParaRPr>
          </a:p>
          <a:p>
            <a:pPr algn="ctr"/>
            <a:endParaRPr lang="en-US" sz="1200">
              <a:solidFill>
                <a:srgbClr val="002060"/>
              </a:solidFill>
              <a:ea typeface="+mn-lt"/>
              <a:cs typeface="+mn-lt"/>
            </a:endParaRPr>
          </a:p>
          <a:p>
            <a:pPr algn="ctr"/>
            <a:endParaRPr lang="en-US" sz="1100">
              <a:cs typeface="Segoe UI"/>
            </a:endParaRPr>
          </a:p>
        </p:txBody>
      </p:sp>
      <p:cxnSp>
        <p:nvCxnSpPr>
          <p:cNvPr id="15" name="Straight Arrow Connector 14">
            <a:extLst>
              <a:ext uri="{FF2B5EF4-FFF2-40B4-BE49-F238E27FC236}">
                <a16:creationId xmlns:a16="http://schemas.microsoft.com/office/drawing/2014/main" id="{6E0A34B0-9608-E53B-A5D5-6C51EC6ABF1F}"/>
              </a:ext>
            </a:extLst>
          </p:cNvPr>
          <p:cNvCxnSpPr>
            <a:cxnSpLocks/>
          </p:cNvCxnSpPr>
          <p:nvPr/>
        </p:nvCxnSpPr>
        <p:spPr>
          <a:xfrm>
            <a:off x="1822947" y="2354250"/>
            <a:ext cx="6485" cy="573931"/>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3D852CF-8E3E-E958-019C-E732AE9A3236}"/>
              </a:ext>
            </a:extLst>
          </p:cNvPr>
          <p:cNvSpPr txBox="1"/>
          <p:nvPr/>
        </p:nvSpPr>
        <p:spPr>
          <a:xfrm>
            <a:off x="3111297" y="5045083"/>
            <a:ext cx="2677882"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47345" algn="ctr"/>
            <a:r>
              <a:rPr lang="en-US" sz="1400">
                <a:solidFill>
                  <a:srgbClr val="002060"/>
                </a:solidFill>
                <a:ea typeface="+mn-lt"/>
                <a:cs typeface="+mn-lt"/>
              </a:rPr>
              <a:t>Hospital completes Pre-Review Questionnaire (PRQ) to evaluate compliance with standards</a:t>
            </a:r>
          </a:p>
          <a:p>
            <a:pPr indent="-347345" algn="ctr"/>
            <a:endParaRPr lang="en-US" sz="1400">
              <a:solidFill>
                <a:srgbClr val="002060"/>
              </a:solidFill>
              <a:ea typeface="+mn-lt"/>
              <a:cs typeface="+mn-lt"/>
            </a:endParaRPr>
          </a:p>
          <a:p>
            <a:pPr indent="-347345" algn="ctr"/>
            <a:r>
              <a:rPr lang="en-US" sz="1400">
                <a:solidFill>
                  <a:srgbClr val="002060"/>
                </a:solidFill>
                <a:ea typeface="+mn-lt"/>
                <a:cs typeface="+mn-lt"/>
              </a:rPr>
              <a:t>Site visit date is scheduled</a:t>
            </a:r>
          </a:p>
        </p:txBody>
      </p:sp>
      <p:cxnSp>
        <p:nvCxnSpPr>
          <p:cNvPr id="60" name="Straight Arrow Connector 59">
            <a:extLst>
              <a:ext uri="{FF2B5EF4-FFF2-40B4-BE49-F238E27FC236}">
                <a16:creationId xmlns:a16="http://schemas.microsoft.com/office/drawing/2014/main" id="{1DA9FA94-8B55-5850-0533-A6182E6CCA5F}"/>
              </a:ext>
            </a:extLst>
          </p:cNvPr>
          <p:cNvCxnSpPr>
            <a:cxnSpLocks/>
          </p:cNvCxnSpPr>
          <p:nvPr/>
        </p:nvCxnSpPr>
        <p:spPr>
          <a:xfrm>
            <a:off x="4450238" y="4479499"/>
            <a:ext cx="6485" cy="573931"/>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5AA5183-E98F-3AB6-B2C6-F523AED64465}"/>
              </a:ext>
            </a:extLst>
          </p:cNvPr>
          <p:cNvSpPr txBox="1"/>
          <p:nvPr/>
        </p:nvSpPr>
        <p:spPr>
          <a:xfrm>
            <a:off x="5221505" y="1606767"/>
            <a:ext cx="2946692"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47345" algn="ctr"/>
            <a:r>
              <a:rPr lang="en-US" sz="1400">
                <a:solidFill>
                  <a:srgbClr val="002060"/>
                </a:solidFill>
                <a:ea typeface="+mn-lt"/>
                <a:cs typeface="+mn-lt"/>
              </a:rPr>
              <a:t>Virtual site visit to review standards compliance and conduct interviews with program staff</a:t>
            </a:r>
            <a:endParaRPr lang="en-US" sz="1400" strike="sngStrike">
              <a:solidFill>
                <a:srgbClr val="000000"/>
              </a:solidFill>
              <a:ea typeface="+mn-lt"/>
              <a:cs typeface="+mn-lt"/>
            </a:endParaRPr>
          </a:p>
        </p:txBody>
      </p:sp>
      <p:cxnSp>
        <p:nvCxnSpPr>
          <p:cNvPr id="73" name="Straight Arrow Connector 72">
            <a:extLst>
              <a:ext uri="{FF2B5EF4-FFF2-40B4-BE49-F238E27FC236}">
                <a16:creationId xmlns:a16="http://schemas.microsoft.com/office/drawing/2014/main" id="{1787B9F3-DBC7-B952-55E6-72F2920E633F}"/>
              </a:ext>
            </a:extLst>
          </p:cNvPr>
          <p:cNvCxnSpPr>
            <a:cxnSpLocks/>
          </p:cNvCxnSpPr>
          <p:nvPr/>
        </p:nvCxnSpPr>
        <p:spPr>
          <a:xfrm>
            <a:off x="6827944" y="2354250"/>
            <a:ext cx="6485" cy="573931"/>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DB35E5B-73F4-179A-AE19-BE434C07826E}"/>
              </a:ext>
            </a:extLst>
          </p:cNvPr>
          <p:cNvSpPr txBox="1"/>
          <p:nvPr/>
        </p:nvSpPr>
        <p:spPr>
          <a:xfrm>
            <a:off x="7911626" y="5053430"/>
            <a:ext cx="2201331" cy="81560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47345" algn="ctr"/>
            <a:r>
              <a:rPr lang="en-US" sz="1400">
                <a:solidFill>
                  <a:srgbClr val="002060"/>
                </a:solidFill>
                <a:cs typeface="Segoe UI"/>
              </a:rPr>
              <a:t>Site visit findings are reviewed by GSV Program clinical peer reviewers</a:t>
            </a:r>
            <a:endParaRPr lang="en-US" sz="1400">
              <a:solidFill>
                <a:srgbClr val="000000"/>
              </a:solidFill>
              <a:cs typeface="Segoe UI"/>
            </a:endParaRPr>
          </a:p>
          <a:p>
            <a:pPr indent="-347345" algn="ctr"/>
            <a:endParaRPr lang="en-US" sz="1100">
              <a:solidFill>
                <a:srgbClr val="000000"/>
              </a:solidFill>
              <a:cs typeface="Segoe UI"/>
            </a:endParaRPr>
          </a:p>
        </p:txBody>
      </p:sp>
      <p:sp>
        <p:nvSpPr>
          <p:cNvPr id="105" name="TextBox 104">
            <a:extLst>
              <a:ext uri="{FF2B5EF4-FFF2-40B4-BE49-F238E27FC236}">
                <a16:creationId xmlns:a16="http://schemas.microsoft.com/office/drawing/2014/main" id="{7B2C6B2E-01B1-37C7-4165-C21DE4BF4970}"/>
              </a:ext>
            </a:extLst>
          </p:cNvPr>
          <p:cNvSpPr txBox="1"/>
          <p:nvPr/>
        </p:nvSpPr>
        <p:spPr>
          <a:xfrm>
            <a:off x="10024031" y="1606767"/>
            <a:ext cx="1655146"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a:solidFill>
                  <a:srgbClr val="002060"/>
                </a:solidFill>
                <a:cs typeface="Segoe UI"/>
              </a:rPr>
              <a:t>A report is provided to the hospital with site visit findings </a:t>
            </a:r>
            <a:endParaRPr lang="en-US" sz="1400">
              <a:solidFill>
                <a:srgbClr val="002060"/>
              </a:solidFill>
            </a:endParaRPr>
          </a:p>
        </p:txBody>
      </p:sp>
      <p:cxnSp>
        <p:nvCxnSpPr>
          <p:cNvPr id="136" name="Straight Arrow Connector 135">
            <a:extLst>
              <a:ext uri="{FF2B5EF4-FFF2-40B4-BE49-F238E27FC236}">
                <a16:creationId xmlns:a16="http://schemas.microsoft.com/office/drawing/2014/main" id="{ABAA0834-B7C3-1C02-23F0-5CBCCD3806BA}"/>
              </a:ext>
            </a:extLst>
          </p:cNvPr>
          <p:cNvCxnSpPr>
            <a:cxnSpLocks/>
          </p:cNvCxnSpPr>
          <p:nvPr/>
        </p:nvCxnSpPr>
        <p:spPr>
          <a:xfrm>
            <a:off x="9012292" y="4479499"/>
            <a:ext cx="6485" cy="573931"/>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BA4DA4D5-66AB-087F-2CA0-651AD898B5C1}"/>
              </a:ext>
            </a:extLst>
          </p:cNvPr>
          <p:cNvCxnSpPr>
            <a:cxnSpLocks/>
          </p:cNvCxnSpPr>
          <p:nvPr/>
        </p:nvCxnSpPr>
        <p:spPr>
          <a:xfrm>
            <a:off x="10851604" y="2354250"/>
            <a:ext cx="6485" cy="573931"/>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721E3C8-F9E1-3D35-9A1E-C4085D3C8C31}"/>
              </a:ext>
            </a:extLst>
          </p:cNvPr>
          <p:cNvCxnSpPr>
            <a:cxnSpLocks/>
          </p:cNvCxnSpPr>
          <p:nvPr/>
        </p:nvCxnSpPr>
        <p:spPr>
          <a:xfrm>
            <a:off x="4456723" y="5693417"/>
            <a:ext cx="0" cy="166844"/>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342C0FC-89DA-835C-F637-FFE806F37DE5}"/>
              </a:ext>
            </a:extLst>
          </p:cNvPr>
          <p:cNvSpPr>
            <a:spLocks noGrp="1"/>
          </p:cNvSpPr>
          <p:nvPr>
            <p:ph type="title"/>
          </p:nvPr>
        </p:nvSpPr>
        <p:spPr/>
        <p:txBody>
          <a:bodyPr/>
          <a:lstStyle/>
          <a:p>
            <a:r>
              <a:rPr lang="en-US" dirty="0"/>
              <a:t>Overview of Verification Process for all Levels</a:t>
            </a:r>
          </a:p>
        </p:txBody>
      </p:sp>
      <p:graphicFrame>
        <p:nvGraphicFramePr>
          <p:cNvPr id="11" name="Diagram 10">
            <a:extLst>
              <a:ext uri="{FF2B5EF4-FFF2-40B4-BE49-F238E27FC236}">
                <a16:creationId xmlns:a16="http://schemas.microsoft.com/office/drawing/2014/main" id="{4DC8D8F0-7D72-A179-65B8-BF4D031E705C}"/>
              </a:ext>
            </a:extLst>
          </p:cNvPr>
          <p:cNvGraphicFramePr/>
          <p:nvPr/>
        </p:nvGraphicFramePr>
        <p:xfrm>
          <a:off x="674391" y="1999182"/>
          <a:ext cx="10843218" cy="343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98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5321-278C-D005-0AC3-37FB09784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EE781-847B-B1FA-4DC3-FB6C85B827D3}"/>
              </a:ext>
            </a:extLst>
          </p:cNvPr>
          <p:cNvSpPr>
            <a:spLocks noGrp="1"/>
          </p:cNvSpPr>
          <p:nvPr>
            <p:ph type="title"/>
          </p:nvPr>
        </p:nvSpPr>
        <p:spPr/>
        <p:txBody>
          <a:bodyPr/>
          <a:lstStyle/>
          <a:p>
            <a:r>
              <a:rPr lang="en-US">
                <a:latin typeface="Garamond"/>
                <a:cs typeface="Segoe UI"/>
              </a:rPr>
              <a:t>Geriatric Surgery Resources</a:t>
            </a:r>
          </a:p>
        </p:txBody>
      </p:sp>
      <p:sp>
        <p:nvSpPr>
          <p:cNvPr id="3" name="Slide Number Placeholder 2">
            <a:extLst>
              <a:ext uri="{FF2B5EF4-FFF2-40B4-BE49-F238E27FC236}">
                <a16:creationId xmlns:a16="http://schemas.microsoft.com/office/drawing/2014/main" id="{01099172-F599-7AD4-725A-E3E4EE2F32B3}"/>
              </a:ext>
            </a:extLst>
          </p:cNvPr>
          <p:cNvSpPr>
            <a:spLocks noGrp="1"/>
          </p:cNvSpPr>
          <p:nvPr>
            <p:ph type="sldNum" sz="quarter" idx="10"/>
          </p:nvPr>
        </p:nvSpPr>
        <p:spPr>
          <a:xfrm>
            <a:off x="11122152" y="6509640"/>
            <a:ext cx="609600" cy="182880"/>
          </a:xfrm>
        </p:spPr>
        <p:txBody>
          <a:bodyPr/>
          <a:lstStyle/>
          <a:p>
            <a:fld id="{36FE75AF-770D-9E48-A5CF-19564C2878CC}" type="slidenum">
              <a:rPr lang="en-US" smtClean="0"/>
              <a:pPr/>
              <a:t>14</a:t>
            </a:fld>
            <a:endParaRPr lang="en-US"/>
          </a:p>
        </p:txBody>
      </p:sp>
      <p:pic>
        <p:nvPicPr>
          <p:cNvPr id="29" name="Graphic 28" descr="Vlog with solid fill">
            <a:extLst>
              <a:ext uri="{FF2B5EF4-FFF2-40B4-BE49-F238E27FC236}">
                <a16:creationId xmlns:a16="http://schemas.microsoft.com/office/drawing/2014/main" id="{FAD3C0EB-B763-93EA-499C-934ADEC110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27550" y="1474733"/>
            <a:ext cx="650471" cy="650471"/>
          </a:xfrm>
          <a:prstGeom prst="rect">
            <a:avLst/>
          </a:prstGeom>
        </p:spPr>
      </p:pic>
      <p:pic>
        <p:nvPicPr>
          <p:cNvPr id="7" name="Graphic 6">
            <a:extLst>
              <a:ext uri="{FF2B5EF4-FFF2-40B4-BE49-F238E27FC236}">
                <a16:creationId xmlns:a16="http://schemas.microsoft.com/office/drawing/2014/main" id="{01E7DE07-3752-0230-FC25-DECC2B2185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8666" y="1579819"/>
            <a:ext cx="550372" cy="440298"/>
          </a:xfrm>
          <a:prstGeom prst="rect">
            <a:avLst/>
          </a:prstGeom>
        </p:spPr>
      </p:pic>
      <p:sp>
        <p:nvSpPr>
          <p:cNvPr id="30" name="Rounded Rectangle 16">
            <a:extLst>
              <a:ext uri="{FF2B5EF4-FFF2-40B4-BE49-F238E27FC236}">
                <a16:creationId xmlns:a16="http://schemas.microsoft.com/office/drawing/2014/main" id="{43762CE3-9B70-6029-3929-6795C818D3AC}"/>
              </a:ext>
            </a:extLst>
          </p:cNvPr>
          <p:cNvSpPr/>
          <p:nvPr/>
        </p:nvSpPr>
        <p:spPr>
          <a:xfrm>
            <a:off x="3310856" y="2135255"/>
            <a:ext cx="2628853" cy="477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rtl="0">
              <a:lnSpc>
                <a:spcPts val="2400"/>
              </a:lnSpc>
              <a:defRPr/>
            </a:pPr>
            <a:r>
              <a:rPr lang="en-US" sz="2400" kern="1200" dirty="0">
                <a:solidFill>
                  <a:schemeClr val="tx2"/>
                </a:solidFill>
                <a:latin typeface="Garamond"/>
                <a:cs typeface="Arial"/>
              </a:rPr>
              <a:t>Site Visit Materials</a:t>
            </a:r>
          </a:p>
        </p:txBody>
      </p:sp>
      <p:sp>
        <p:nvSpPr>
          <p:cNvPr id="31" name="TextBox 30">
            <a:extLst>
              <a:ext uri="{FF2B5EF4-FFF2-40B4-BE49-F238E27FC236}">
                <a16:creationId xmlns:a16="http://schemas.microsoft.com/office/drawing/2014/main" id="{BD74F55F-EA94-3958-75B6-CB74B2167C88}"/>
              </a:ext>
            </a:extLst>
          </p:cNvPr>
          <p:cNvSpPr txBox="1"/>
          <p:nvPr/>
        </p:nvSpPr>
        <p:spPr>
          <a:xfrm>
            <a:off x="3205819" y="3180535"/>
            <a:ext cx="2733881" cy="2498120"/>
          </a:xfrm>
          <a:prstGeom prst="rect">
            <a:avLst/>
          </a:prstGeom>
          <a:noFill/>
        </p:spPr>
        <p:txBody>
          <a:bodyPr wrap="square" lIns="91440" tIns="91440" rIns="91440" bIns="45720" anchor="t">
            <a:spAutoFit/>
          </a:bodyPr>
          <a:lstStyle/>
          <a:p>
            <a:pPr algn="l">
              <a:spcBef>
                <a:spcPts val="800"/>
              </a:spcBef>
            </a:pPr>
            <a:r>
              <a:rPr lang="en-US" sz="1200" dirty="0">
                <a:solidFill>
                  <a:srgbClr val="0F2145"/>
                </a:solidFill>
                <a:latin typeface="Segoe UI"/>
                <a:cs typeface="Segoe UI"/>
              </a:rPr>
              <a:t>The GSV staff team is available to support you every step of the way as you prepare for your site visit:</a:t>
            </a:r>
          </a:p>
          <a:p>
            <a:pPr marL="171450" indent="-171450" algn="l">
              <a:spcBef>
                <a:spcPts val="800"/>
              </a:spcBef>
              <a:buFont typeface="Arial"/>
              <a:buChar char="•"/>
            </a:pPr>
            <a:r>
              <a:rPr lang="en-US" sz="1200" dirty="0">
                <a:solidFill>
                  <a:schemeClr val="tx2"/>
                </a:solidFill>
                <a:latin typeface="+mn-lt"/>
                <a:cs typeface="Segoe UI Semilight"/>
                <a:hlinkClick r:id="rId7">
                  <a:extLst>
                    <a:ext uri="{A12FA001-AC4F-418D-AE19-62706E023703}">
                      <ahyp:hlinkClr xmlns:ahyp="http://schemas.microsoft.com/office/drawing/2018/hyperlinkcolor" val="tx"/>
                    </a:ext>
                  </a:extLst>
                </a:hlinkClick>
              </a:rPr>
              <a:t>Site Visit Guidelines</a:t>
            </a:r>
            <a:endParaRPr lang="en-US" sz="1200" dirty="0">
              <a:solidFill>
                <a:schemeClr val="tx2"/>
              </a:solidFill>
              <a:latin typeface="+mn-lt"/>
              <a:cs typeface="Segoe UI Semilight"/>
            </a:endParaRPr>
          </a:p>
          <a:p>
            <a:pPr marL="171450" indent="-171450" algn="l">
              <a:spcBef>
                <a:spcPts val="800"/>
              </a:spcBef>
              <a:buFont typeface="Arial"/>
              <a:buChar char="•"/>
            </a:pPr>
            <a:r>
              <a:rPr lang="en-US" sz="1200" dirty="0">
                <a:solidFill>
                  <a:schemeClr val="tx2"/>
                </a:solidFill>
                <a:latin typeface="+mn-lt"/>
                <a:cs typeface="Segoe UI Semilight"/>
                <a:hlinkClick r:id="rId8">
                  <a:extLst>
                    <a:ext uri="{A12FA001-AC4F-418D-AE19-62706E023703}">
                      <ahyp:hlinkClr xmlns:ahyp="http://schemas.microsoft.com/office/drawing/2018/hyperlinkcolor" val="tx"/>
                    </a:ext>
                  </a:extLst>
                </a:hlinkClick>
              </a:rPr>
              <a:t>Site Visit Agenda</a:t>
            </a:r>
            <a:endParaRPr lang="en-US" sz="1200" dirty="0">
              <a:solidFill>
                <a:schemeClr val="tx2"/>
              </a:solidFill>
              <a:latin typeface="+mn-lt"/>
              <a:cs typeface="Segoe UI Semilight" panose="020B0402040204020203" pitchFamily="34" charset="0"/>
            </a:endParaRPr>
          </a:p>
          <a:p>
            <a:pPr marL="171450" indent="-171450" algn="l">
              <a:spcBef>
                <a:spcPts val="800"/>
              </a:spcBef>
              <a:buFont typeface="Arial"/>
              <a:buChar char="•"/>
            </a:pPr>
            <a:r>
              <a:rPr lang="en-US" sz="1200" dirty="0">
                <a:solidFill>
                  <a:schemeClr val="tx2"/>
                </a:solidFill>
                <a:latin typeface="+mn-lt"/>
                <a:cs typeface="Segoe UI Semilight"/>
                <a:hlinkClick r:id="rId9">
                  <a:extLst>
                    <a:ext uri="{A12FA001-AC4F-418D-AE19-62706E023703}">
                      <ahyp:hlinkClr xmlns:ahyp="http://schemas.microsoft.com/office/drawing/2018/hyperlinkcolor" val="tx"/>
                    </a:ext>
                  </a:extLst>
                </a:hlinkClick>
              </a:rPr>
              <a:t>Steps in the GSV Verification process</a:t>
            </a:r>
          </a:p>
          <a:p>
            <a:pPr marL="171450" indent="-171450" algn="l">
              <a:spcBef>
                <a:spcPts val="800"/>
              </a:spcBef>
              <a:buFont typeface="Arial"/>
              <a:buChar char="•"/>
            </a:pPr>
            <a:r>
              <a:rPr lang="en-US" sz="1200" dirty="0">
                <a:solidFill>
                  <a:schemeClr val="tx2"/>
                </a:solidFill>
                <a:latin typeface="+mn-lt"/>
                <a:cs typeface="Segoe UI Semilight" panose="020B0402040204020203" pitchFamily="34" charset="0"/>
              </a:rPr>
              <a:t>Access to the Pre-Review Questionnaire (PRQ)</a:t>
            </a:r>
          </a:p>
          <a:p>
            <a:pPr marL="171450" indent="-171450" algn="l">
              <a:spcBef>
                <a:spcPts val="800"/>
              </a:spcBef>
              <a:buFont typeface="Arial"/>
              <a:buChar char="•"/>
            </a:pPr>
            <a:endParaRPr lang="en-US" sz="1200" dirty="0">
              <a:solidFill>
                <a:schemeClr val="tx2"/>
              </a:solidFill>
              <a:latin typeface="+mn-lt"/>
              <a:cs typeface="Segoe UI Semilight" panose="020B0402040204020203" pitchFamily="34" charset="0"/>
            </a:endParaRPr>
          </a:p>
        </p:txBody>
      </p:sp>
      <p:sp>
        <p:nvSpPr>
          <p:cNvPr id="32" name="Rounded Rectangle 16">
            <a:extLst>
              <a:ext uri="{FF2B5EF4-FFF2-40B4-BE49-F238E27FC236}">
                <a16:creationId xmlns:a16="http://schemas.microsoft.com/office/drawing/2014/main" id="{878F805C-886E-BB95-5648-FDE034251CA3}"/>
              </a:ext>
            </a:extLst>
          </p:cNvPr>
          <p:cNvSpPr/>
          <p:nvPr/>
        </p:nvSpPr>
        <p:spPr>
          <a:xfrm>
            <a:off x="6288082" y="2135255"/>
            <a:ext cx="2774015" cy="51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a:lnSpc>
                <a:spcPts val="2400"/>
              </a:lnSpc>
              <a:defRPr/>
            </a:pPr>
            <a:r>
              <a:rPr lang="en-US" sz="2400" kern="1200" dirty="0">
                <a:solidFill>
                  <a:schemeClr val="tx2"/>
                </a:solidFill>
                <a:latin typeface="Garamond"/>
                <a:cs typeface="Arial"/>
              </a:rPr>
              <a:t>Video Podcast Series: </a:t>
            </a:r>
          </a:p>
          <a:p>
            <a:pPr algn="l" defTabSz="914406">
              <a:lnSpc>
                <a:spcPts val="2400"/>
              </a:lnSpc>
              <a:defRPr/>
            </a:pPr>
            <a:r>
              <a:rPr lang="en-US" sz="2400" i="1" kern="1200" dirty="0">
                <a:solidFill>
                  <a:schemeClr val="tx2"/>
                </a:solidFill>
                <a:latin typeface="Garamond"/>
                <a:cs typeface="Arial"/>
              </a:rPr>
              <a:t>GSV Insight</a:t>
            </a:r>
            <a:endParaRPr lang="en-US" sz="2400" kern="1200" dirty="0">
              <a:solidFill>
                <a:schemeClr val="tx2"/>
              </a:solidFill>
              <a:latin typeface="Garamond"/>
              <a:cs typeface="Arial"/>
            </a:endParaRPr>
          </a:p>
        </p:txBody>
      </p:sp>
      <p:sp>
        <p:nvSpPr>
          <p:cNvPr id="34" name="Rounded Rectangle 16">
            <a:extLst>
              <a:ext uri="{FF2B5EF4-FFF2-40B4-BE49-F238E27FC236}">
                <a16:creationId xmlns:a16="http://schemas.microsoft.com/office/drawing/2014/main" id="{BFA22102-E863-F885-4D24-E0E1027BAE1E}"/>
              </a:ext>
            </a:extLst>
          </p:cNvPr>
          <p:cNvSpPr/>
          <p:nvPr/>
        </p:nvSpPr>
        <p:spPr>
          <a:xfrm>
            <a:off x="9304293" y="2135256"/>
            <a:ext cx="2774015" cy="519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rtl="0">
              <a:lnSpc>
                <a:spcPts val="2400"/>
              </a:lnSpc>
              <a:defRPr/>
            </a:pPr>
            <a:r>
              <a:rPr lang="en-US" sz="2400" kern="1200">
                <a:solidFill>
                  <a:schemeClr val="tx2"/>
                </a:solidFill>
                <a:latin typeface="Garamond"/>
                <a:cs typeface="Arial"/>
              </a:rPr>
              <a:t>GSV FAQs</a:t>
            </a:r>
            <a:endParaRPr lang="en-US" sz="2400" kern="1200">
              <a:solidFill>
                <a:schemeClr val="tx2"/>
              </a:solidFill>
              <a:latin typeface="Garamond"/>
              <a:cs typeface="Arial" panose="020B0604020202020204" pitchFamily="34" charset="0"/>
            </a:endParaRPr>
          </a:p>
        </p:txBody>
      </p:sp>
      <p:grpSp>
        <p:nvGrpSpPr>
          <p:cNvPr id="38" name="Graphic 36">
            <a:extLst>
              <a:ext uri="{FF2B5EF4-FFF2-40B4-BE49-F238E27FC236}">
                <a16:creationId xmlns:a16="http://schemas.microsoft.com/office/drawing/2014/main" id="{4BA8AEEB-5BCC-E870-2AF1-AC8040FB0276}"/>
              </a:ext>
            </a:extLst>
          </p:cNvPr>
          <p:cNvGrpSpPr/>
          <p:nvPr/>
        </p:nvGrpSpPr>
        <p:grpSpPr>
          <a:xfrm>
            <a:off x="515326" y="1526867"/>
            <a:ext cx="409654" cy="546202"/>
            <a:chOff x="3810038" y="381007"/>
            <a:chExt cx="4572022" cy="6095996"/>
          </a:xfrm>
          <a:solidFill>
            <a:schemeClr val="tx2"/>
          </a:solidFill>
        </p:grpSpPr>
        <p:sp>
          <p:nvSpPr>
            <p:cNvPr id="39" name="Freeform 38">
              <a:extLst>
                <a:ext uri="{FF2B5EF4-FFF2-40B4-BE49-F238E27FC236}">
                  <a16:creationId xmlns:a16="http://schemas.microsoft.com/office/drawing/2014/main" id="{8ACF6EEF-648A-7090-308B-3D87937E53F6}"/>
                </a:ext>
              </a:extLst>
            </p:cNvPr>
            <p:cNvSpPr/>
            <p:nvPr/>
          </p:nvSpPr>
          <p:spPr>
            <a:xfrm>
              <a:off x="3810038" y="1143000"/>
              <a:ext cx="4572022" cy="5334004"/>
            </a:xfrm>
            <a:custGeom>
              <a:avLst/>
              <a:gdLst>
                <a:gd name="connsiteX0" fmla="*/ 4381480 w 4572022"/>
                <a:gd name="connsiteY0" fmla="*/ 0 h 5334004"/>
                <a:gd name="connsiteX1" fmla="*/ 3809980 w 4572022"/>
                <a:gd name="connsiteY1" fmla="*/ 0 h 5334004"/>
                <a:gd name="connsiteX2" fmla="*/ 3809980 w 4572022"/>
                <a:gd name="connsiteY2" fmla="*/ 190492 h 5334004"/>
                <a:gd name="connsiteX3" fmla="*/ 3754170 w 4572022"/>
                <a:gd name="connsiteY3" fmla="*/ 325195 h 5334004"/>
                <a:gd name="connsiteX4" fmla="*/ 3619467 w 4572022"/>
                <a:gd name="connsiteY4" fmla="*/ 381005 h 5334004"/>
                <a:gd name="connsiteX5" fmla="*/ 952505 w 4572022"/>
                <a:gd name="connsiteY5" fmla="*/ 381005 h 5334004"/>
                <a:gd name="connsiteX6" fmla="*/ 817803 w 4572022"/>
                <a:gd name="connsiteY6" fmla="*/ 325195 h 5334004"/>
                <a:gd name="connsiteX7" fmla="*/ 761992 w 4572022"/>
                <a:gd name="connsiteY7" fmla="*/ 190492 h 5334004"/>
                <a:gd name="connsiteX8" fmla="*/ 761992 w 4572022"/>
                <a:gd name="connsiteY8" fmla="*/ 0 h 5334004"/>
                <a:gd name="connsiteX9" fmla="*/ 190492 w 4572022"/>
                <a:gd name="connsiteY9" fmla="*/ 0 h 5334004"/>
                <a:gd name="connsiteX10" fmla="*/ 55967 w 4572022"/>
                <a:gd name="connsiteY10" fmla="*/ 55967 h 5334004"/>
                <a:gd name="connsiteX11" fmla="*/ 0 w 4572022"/>
                <a:gd name="connsiteY11" fmla="*/ 190492 h 5334004"/>
                <a:gd name="connsiteX12" fmla="*/ 0 w 4572022"/>
                <a:gd name="connsiteY12" fmla="*/ 5143511 h 5334004"/>
                <a:gd name="connsiteX13" fmla="*/ 55967 w 4572022"/>
                <a:gd name="connsiteY13" fmla="*/ 5278060 h 5334004"/>
                <a:gd name="connsiteX14" fmla="*/ 190492 w 4572022"/>
                <a:gd name="connsiteY14" fmla="*/ 5334005 h 5334004"/>
                <a:gd name="connsiteX15" fmla="*/ 4381531 w 4572022"/>
                <a:gd name="connsiteY15" fmla="*/ 5334005 h 5334004"/>
                <a:gd name="connsiteX16" fmla="*/ 4516056 w 4572022"/>
                <a:gd name="connsiteY16" fmla="*/ 5278060 h 5334004"/>
                <a:gd name="connsiteX17" fmla="*/ 4572023 w 4572022"/>
                <a:gd name="connsiteY17" fmla="*/ 5143511 h 5334004"/>
                <a:gd name="connsiteX18" fmla="*/ 4572023 w 4572022"/>
                <a:gd name="connsiteY18" fmla="*/ 190492 h 5334004"/>
                <a:gd name="connsiteX19" fmla="*/ 4516056 w 4572022"/>
                <a:gd name="connsiteY19" fmla="*/ 55967 h 5334004"/>
                <a:gd name="connsiteX20" fmla="*/ 4381531 w 4572022"/>
                <a:gd name="connsiteY20" fmla="*/ 0 h 5334004"/>
                <a:gd name="connsiteX21" fmla="*/ 3619442 w 4572022"/>
                <a:gd name="connsiteY21" fmla="*/ 4190981 h 5334004"/>
                <a:gd name="connsiteX22" fmla="*/ 952480 w 4572022"/>
                <a:gd name="connsiteY22" fmla="*/ 4190981 h 5334004"/>
                <a:gd name="connsiteX23" fmla="*/ 787505 w 4572022"/>
                <a:gd name="connsiteY23" fmla="*/ 4095746 h 5334004"/>
                <a:gd name="connsiteX24" fmla="*/ 787505 w 4572022"/>
                <a:gd name="connsiteY24" fmla="*/ 3905231 h 5334004"/>
                <a:gd name="connsiteX25" fmla="*/ 952480 w 4572022"/>
                <a:gd name="connsiteY25" fmla="*/ 3809996 h 5334004"/>
                <a:gd name="connsiteX26" fmla="*/ 3619442 w 4572022"/>
                <a:gd name="connsiteY26" fmla="*/ 3809996 h 5334004"/>
                <a:gd name="connsiteX27" fmla="*/ 3784417 w 4572022"/>
                <a:gd name="connsiteY27" fmla="*/ 3905231 h 5334004"/>
                <a:gd name="connsiteX28" fmla="*/ 3784417 w 4572022"/>
                <a:gd name="connsiteY28" fmla="*/ 4095746 h 5334004"/>
                <a:gd name="connsiteX29" fmla="*/ 3619442 w 4572022"/>
                <a:gd name="connsiteY29" fmla="*/ 4190981 h 5334004"/>
                <a:gd name="connsiteX30" fmla="*/ 3619442 w 4572022"/>
                <a:gd name="connsiteY30" fmla="*/ 3429000 h 5334004"/>
                <a:gd name="connsiteX31" fmla="*/ 952480 w 4572022"/>
                <a:gd name="connsiteY31" fmla="*/ 3429000 h 5334004"/>
                <a:gd name="connsiteX32" fmla="*/ 787505 w 4572022"/>
                <a:gd name="connsiteY32" fmla="*/ 3333742 h 5334004"/>
                <a:gd name="connsiteX33" fmla="*/ 787505 w 4572022"/>
                <a:gd name="connsiteY33" fmla="*/ 3143250 h 5334004"/>
                <a:gd name="connsiteX34" fmla="*/ 952480 w 4572022"/>
                <a:gd name="connsiteY34" fmla="*/ 3047992 h 5334004"/>
                <a:gd name="connsiteX35" fmla="*/ 3619442 w 4572022"/>
                <a:gd name="connsiteY35" fmla="*/ 3047992 h 5334004"/>
                <a:gd name="connsiteX36" fmla="*/ 3784417 w 4572022"/>
                <a:gd name="connsiteY36" fmla="*/ 3143250 h 5334004"/>
                <a:gd name="connsiteX37" fmla="*/ 3784417 w 4572022"/>
                <a:gd name="connsiteY37" fmla="*/ 3333742 h 5334004"/>
                <a:gd name="connsiteX38" fmla="*/ 3619442 w 4572022"/>
                <a:gd name="connsiteY38" fmla="*/ 3429000 h 5334004"/>
                <a:gd name="connsiteX39" fmla="*/ 3619442 w 4572022"/>
                <a:gd name="connsiteY39" fmla="*/ 2667019 h 5334004"/>
                <a:gd name="connsiteX40" fmla="*/ 952480 w 4572022"/>
                <a:gd name="connsiteY40" fmla="*/ 2667019 h 5334004"/>
                <a:gd name="connsiteX41" fmla="*/ 787505 w 4572022"/>
                <a:gd name="connsiteY41" fmla="*/ 2571762 h 5334004"/>
                <a:gd name="connsiteX42" fmla="*/ 787505 w 4572022"/>
                <a:gd name="connsiteY42" fmla="*/ 2381269 h 5334004"/>
                <a:gd name="connsiteX43" fmla="*/ 952480 w 4572022"/>
                <a:gd name="connsiteY43" fmla="*/ 2286012 h 5334004"/>
                <a:gd name="connsiteX44" fmla="*/ 3619442 w 4572022"/>
                <a:gd name="connsiteY44" fmla="*/ 2286012 h 5334004"/>
                <a:gd name="connsiteX45" fmla="*/ 3784417 w 4572022"/>
                <a:gd name="connsiteY45" fmla="*/ 2381269 h 5334004"/>
                <a:gd name="connsiteX46" fmla="*/ 3784417 w 4572022"/>
                <a:gd name="connsiteY46" fmla="*/ 2571762 h 5334004"/>
                <a:gd name="connsiteX47" fmla="*/ 3619442 w 4572022"/>
                <a:gd name="connsiteY47" fmla="*/ 2667019 h 5334004"/>
                <a:gd name="connsiteX48" fmla="*/ 3619442 w 4572022"/>
                <a:gd name="connsiteY48" fmla="*/ 1905038 h 5334004"/>
                <a:gd name="connsiteX49" fmla="*/ 952480 w 4572022"/>
                <a:gd name="connsiteY49" fmla="*/ 1905016 h 5334004"/>
                <a:gd name="connsiteX50" fmla="*/ 787505 w 4572022"/>
                <a:gd name="connsiteY50" fmla="*/ 1809781 h 5334004"/>
                <a:gd name="connsiteX51" fmla="*/ 787505 w 4572022"/>
                <a:gd name="connsiteY51" fmla="*/ 1619266 h 5334004"/>
                <a:gd name="connsiteX52" fmla="*/ 952480 w 4572022"/>
                <a:gd name="connsiteY52" fmla="*/ 1524031 h 5334004"/>
                <a:gd name="connsiteX53" fmla="*/ 3619442 w 4572022"/>
                <a:gd name="connsiteY53" fmla="*/ 1524031 h 5334004"/>
                <a:gd name="connsiteX54" fmla="*/ 3784417 w 4572022"/>
                <a:gd name="connsiteY54" fmla="*/ 1619266 h 5334004"/>
                <a:gd name="connsiteX55" fmla="*/ 3784417 w 4572022"/>
                <a:gd name="connsiteY55" fmla="*/ 1809781 h 5334004"/>
                <a:gd name="connsiteX56" fmla="*/ 3619442 w 4572022"/>
                <a:gd name="connsiteY56" fmla="*/ 1905016 h 53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72022" h="5334004">
                  <a:moveTo>
                    <a:pt x="4381480" y="0"/>
                  </a:moveTo>
                  <a:lnTo>
                    <a:pt x="3809980" y="0"/>
                  </a:lnTo>
                  <a:lnTo>
                    <a:pt x="3809980" y="190492"/>
                  </a:lnTo>
                  <a:cubicBezTo>
                    <a:pt x="3809980" y="241035"/>
                    <a:pt x="3789911" y="289476"/>
                    <a:pt x="3754170" y="325195"/>
                  </a:cubicBezTo>
                  <a:cubicBezTo>
                    <a:pt x="3718451" y="360936"/>
                    <a:pt x="3670005" y="381005"/>
                    <a:pt x="3619467" y="381005"/>
                  </a:cubicBezTo>
                  <a:lnTo>
                    <a:pt x="952505" y="381005"/>
                  </a:lnTo>
                  <a:cubicBezTo>
                    <a:pt x="901963" y="381005"/>
                    <a:pt x="853522" y="360936"/>
                    <a:pt x="817803" y="325195"/>
                  </a:cubicBezTo>
                  <a:cubicBezTo>
                    <a:pt x="782062" y="289476"/>
                    <a:pt x="761992" y="241030"/>
                    <a:pt x="761992" y="190492"/>
                  </a:cubicBezTo>
                  <a:lnTo>
                    <a:pt x="761992" y="0"/>
                  </a:lnTo>
                  <a:lnTo>
                    <a:pt x="190492" y="0"/>
                  </a:lnTo>
                  <a:cubicBezTo>
                    <a:pt x="140018" y="156"/>
                    <a:pt x="91663" y="20271"/>
                    <a:pt x="55967" y="55967"/>
                  </a:cubicBezTo>
                  <a:cubicBezTo>
                    <a:pt x="20270" y="91663"/>
                    <a:pt x="157" y="140018"/>
                    <a:pt x="0" y="190492"/>
                  </a:cubicBezTo>
                  <a:lnTo>
                    <a:pt x="0" y="5143511"/>
                  </a:lnTo>
                  <a:cubicBezTo>
                    <a:pt x="156" y="5193986"/>
                    <a:pt x="20270" y="5242364"/>
                    <a:pt x="55967" y="5278060"/>
                  </a:cubicBezTo>
                  <a:cubicBezTo>
                    <a:pt x="91663" y="5313734"/>
                    <a:pt x="140018" y="5333870"/>
                    <a:pt x="190492" y="5334005"/>
                  </a:cubicBezTo>
                  <a:lnTo>
                    <a:pt x="4381531" y="5334005"/>
                  </a:lnTo>
                  <a:cubicBezTo>
                    <a:pt x="4432006" y="5333871"/>
                    <a:pt x="4480360" y="5313734"/>
                    <a:pt x="4516056" y="5278060"/>
                  </a:cubicBezTo>
                  <a:cubicBezTo>
                    <a:pt x="4551753" y="5242364"/>
                    <a:pt x="4571866" y="5193986"/>
                    <a:pt x="4572023" y="5143511"/>
                  </a:cubicBezTo>
                  <a:lnTo>
                    <a:pt x="4572023" y="190492"/>
                  </a:lnTo>
                  <a:cubicBezTo>
                    <a:pt x="4571867" y="140018"/>
                    <a:pt x="4551753" y="91663"/>
                    <a:pt x="4516056" y="55967"/>
                  </a:cubicBezTo>
                  <a:cubicBezTo>
                    <a:pt x="4480360" y="20271"/>
                    <a:pt x="4432006" y="157"/>
                    <a:pt x="4381531" y="0"/>
                  </a:cubicBezTo>
                  <a:close/>
                  <a:moveTo>
                    <a:pt x="3619442" y="4190981"/>
                  </a:moveTo>
                  <a:lnTo>
                    <a:pt x="952480" y="4190981"/>
                  </a:lnTo>
                  <a:cubicBezTo>
                    <a:pt x="884415" y="4190981"/>
                    <a:pt x="821527" y="4154682"/>
                    <a:pt x="787505" y="4095746"/>
                  </a:cubicBezTo>
                  <a:cubicBezTo>
                    <a:pt x="753461" y="4036790"/>
                    <a:pt x="753461" y="3964187"/>
                    <a:pt x="787505" y="3905231"/>
                  </a:cubicBezTo>
                  <a:cubicBezTo>
                    <a:pt x="821527" y="3846298"/>
                    <a:pt x="884415" y="3809996"/>
                    <a:pt x="952480" y="3809996"/>
                  </a:cubicBezTo>
                  <a:lnTo>
                    <a:pt x="3619442" y="3809996"/>
                  </a:lnTo>
                  <a:cubicBezTo>
                    <a:pt x="3687508" y="3809996"/>
                    <a:pt x="3750396" y="3846296"/>
                    <a:pt x="3784417" y="3905231"/>
                  </a:cubicBezTo>
                  <a:cubicBezTo>
                    <a:pt x="3818461" y="3964187"/>
                    <a:pt x="3818461" y="4036790"/>
                    <a:pt x="3784417" y="4095746"/>
                  </a:cubicBezTo>
                  <a:cubicBezTo>
                    <a:pt x="3750395" y="4154680"/>
                    <a:pt x="3687508" y="4190981"/>
                    <a:pt x="3619442" y="4190981"/>
                  </a:cubicBezTo>
                  <a:close/>
                  <a:moveTo>
                    <a:pt x="3619442" y="3429000"/>
                  </a:moveTo>
                  <a:lnTo>
                    <a:pt x="952480" y="3429000"/>
                  </a:lnTo>
                  <a:cubicBezTo>
                    <a:pt x="884415" y="3429000"/>
                    <a:pt x="821527" y="3392701"/>
                    <a:pt x="787505" y="3333742"/>
                  </a:cubicBezTo>
                  <a:cubicBezTo>
                    <a:pt x="753461" y="3274810"/>
                    <a:pt x="753461" y="3202183"/>
                    <a:pt x="787505" y="3143250"/>
                  </a:cubicBezTo>
                  <a:cubicBezTo>
                    <a:pt x="821527" y="3084317"/>
                    <a:pt x="884415" y="3047992"/>
                    <a:pt x="952480" y="3047992"/>
                  </a:cubicBezTo>
                  <a:lnTo>
                    <a:pt x="3619442" y="3047992"/>
                  </a:lnTo>
                  <a:cubicBezTo>
                    <a:pt x="3687508" y="3047992"/>
                    <a:pt x="3750396" y="3084314"/>
                    <a:pt x="3784417" y="3143250"/>
                  </a:cubicBezTo>
                  <a:cubicBezTo>
                    <a:pt x="3818461" y="3202183"/>
                    <a:pt x="3818461" y="3274810"/>
                    <a:pt x="3784417" y="3333742"/>
                  </a:cubicBezTo>
                  <a:cubicBezTo>
                    <a:pt x="3750395" y="3392699"/>
                    <a:pt x="3687508" y="3429000"/>
                    <a:pt x="3619442" y="3429000"/>
                  </a:cubicBezTo>
                  <a:close/>
                  <a:moveTo>
                    <a:pt x="3619442" y="2667019"/>
                  </a:moveTo>
                  <a:lnTo>
                    <a:pt x="952480" y="2667019"/>
                  </a:lnTo>
                  <a:cubicBezTo>
                    <a:pt x="884415" y="2667019"/>
                    <a:pt x="821527" y="2630698"/>
                    <a:pt x="787505" y="2571762"/>
                  </a:cubicBezTo>
                  <a:cubicBezTo>
                    <a:pt x="753461" y="2512828"/>
                    <a:pt x="753461" y="2440202"/>
                    <a:pt x="787505" y="2381269"/>
                  </a:cubicBezTo>
                  <a:cubicBezTo>
                    <a:pt x="821527" y="2322313"/>
                    <a:pt x="884415" y="2286012"/>
                    <a:pt x="952480" y="2286012"/>
                  </a:cubicBezTo>
                  <a:lnTo>
                    <a:pt x="3619442" y="2286012"/>
                  </a:lnTo>
                  <a:cubicBezTo>
                    <a:pt x="3687508" y="2286012"/>
                    <a:pt x="3750396" y="2322311"/>
                    <a:pt x="3784417" y="2381269"/>
                  </a:cubicBezTo>
                  <a:cubicBezTo>
                    <a:pt x="3818461" y="2440202"/>
                    <a:pt x="3818461" y="2512828"/>
                    <a:pt x="3784417" y="2571762"/>
                  </a:cubicBezTo>
                  <a:cubicBezTo>
                    <a:pt x="3750395" y="2630695"/>
                    <a:pt x="3687508" y="2667019"/>
                    <a:pt x="3619442" y="2667019"/>
                  </a:cubicBezTo>
                  <a:close/>
                  <a:moveTo>
                    <a:pt x="3619442" y="1905038"/>
                  </a:moveTo>
                  <a:lnTo>
                    <a:pt x="952480" y="1905016"/>
                  </a:lnTo>
                  <a:cubicBezTo>
                    <a:pt x="884415" y="1905016"/>
                    <a:pt x="821527" y="1868716"/>
                    <a:pt x="787505" y="1809781"/>
                  </a:cubicBezTo>
                  <a:cubicBezTo>
                    <a:pt x="753461" y="1750825"/>
                    <a:pt x="753461" y="1678222"/>
                    <a:pt x="787505" y="1619266"/>
                  </a:cubicBezTo>
                  <a:cubicBezTo>
                    <a:pt x="821527" y="1560333"/>
                    <a:pt x="884415" y="1524031"/>
                    <a:pt x="952480" y="1524031"/>
                  </a:cubicBezTo>
                  <a:lnTo>
                    <a:pt x="3619442" y="1524031"/>
                  </a:lnTo>
                  <a:cubicBezTo>
                    <a:pt x="3687508" y="1524031"/>
                    <a:pt x="3750396" y="1560330"/>
                    <a:pt x="3784417" y="1619266"/>
                  </a:cubicBezTo>
                  <a:cubicBezTo>
                    <a:pt x="3818461" y="1678222"/>
                    <a:pt x="3818461" y="1750825"/>
                    <a:pt x="3784417" y="1809781"/>
                  </a:cubicBezTo>
                  <a:cubicBezTo>
                    <a:pt x="3750395" y="1868714"/>
                    <a:pt x="3687508" y="1905016"/>
                    <a:pt x="3619442" y="1905016"/>
                  </a:cubicBezTo>
                  <a:close/>
                </a:path>
              </a:pathLst>
            </a:custGeom>
            <a:grpFill/>
            <a:ln w="57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24781E3-7718-1BE9-F739-41FB1A958CC6}"/>
                </a:ext>
              </a:extLst>
            </p:cNvPr>
            <p:cNvSpPr/>
            <p:nvPr/>
          </p:nvSpPr>
          <p:spPr>
            <a:xfrm>
              <a:off x="4953000" y="381007"/>
              <a:ext cx="2286000" cy="761980"/>
            </a:xfrm>
            <a:custGeom>
              <a:avLst/>
              <a:gdLst>
                <a:gd name="connsiteX0" fmla="*/ 0 w 2286000"/>
                <a:gd name="connsiteY0" fmla="*/ 0 h 761980"/>
                <a:gd name="connsiteX1" fmla="*/ 2286000 w 2286000"/>
                <a:gd name="connsiteY1" fmla="*/ 0 h 761980"/>
                <a:gd name="connsiteX2" fmla="*/ 2286000 w 2286000"/>
                <a:gd name="connsiteY2" fmla="*/ 761981 h 761980"/>
                <a:gd name="connsiteX3" fmla="*/ 0 w 2286000"/>
                <a:gd name="connsiteY3" fmla="*/ 761981 h 761980"/>
              </a:gdLst>
              <a:ahLst/>
              <a:cxnLst>
                <a:cxn ang="0">
                  <a:pos x="connsiteX0" y="connsiteY0"/>
                </a:cxn>
                <a:cxn ang="0">
                  <a:pos x="connsiteX1" y="connsiteY1"/>
                </a:cxn>
                <a:cxn ang="0">
                  <a:pos x="connsiteX2" y="connsiteY2"/>
                </a:cxn>
                <a:cxn ang="0">
                  <a:pos x="connsiteX3" y="connsiteY3"/>
                </a:cxn>
              </a:cxnLst>
              <a:rect l="l" t="t" r="r" b="b"/>
              <a:pathLst>
                <a:path w="2286000" h="761980">
                  <a:moveTo>
                    <a:pt x="0" y="0"/>
                  </a:moveTo>
                  <a:lnTo>
                    <a:pt x="2286000" y="0"/>
                  </a:lnTo>
                  <a:lnTo>
                    <a:pt x="2286000" y="761981"/>
                  </a:lnTo>
                  <a:lnTo>
                    <a:pt x="0" y="761981"/>
                  </a:lnTo>
                  <a:close/>
                </a:path>
              </a:pathLst>
            </a:custGeom>
            <a:grpFill/>
            <a:ln w="5715" cap="flat">
              <a:noFill/>
              <a:prstDash val="solid"/>
              <a:miter/>
            </a:ln>
          </p:spPr>
          <p:txBody>
            <a:bodyPr rtlCol="0" anchor="ctr"/>
            <a:lstStyle/>
            <a:p>
              <a:endParaRPr lang="en-US"/>
            </a:p>
          </p:txBody>
        </p:sp>
      </p:grpSp>
      <p:cxnSp>
        <p:nvCxnSpPr>
          <p:cNvPr id="8" name="Straight Connector 7">
            <a:extLst>
              <a:ext uri="{FF2B5EF4-FFF2-40B4-BE49-F238E27FC236}">
                <a16:creationId xmlns:a16="http://schemas.microsoft.com/office/drawing/2014/main" id="{3E462C7D-DAEB-C7BD-BDD5-33F0005DCCE4}"/>
              </a:ext>
            </a:extLst>
          </p:cNvPr>
          <p:cNvCxnSpPr>
            <a:cxnSpLocks/>
          </p:cNvCxnSpPr>
          <p:nvPr/>
        </p:nvCxnSpPr>
        <p:spPr>
          <a:xfrm>
            <a:off x="3386216" y="3039953"/>
            <a:ext cx="2395897"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03ECEC-BB10-D402-9D7F-F44AA3571ADB}"/>
              </a:ext>
            </a:extLst>
          </p:cNvPr>
          <p:cNvCxnSpPr>
            <a:cxnSpLocks/>
          </p:cNvCxnSpPr>
          <p:nvPr/>
        </p:nvCxnSpPr>
        <p:spPr>
          <a:xfrm>
            <a:off x="3086150" y="1527645"/>
            <a:ext cx="0" cy="4649635"/>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CA4DC1-CEF1-38B1-BA63-E22D02D9CA88}"/>
              </a:ext>
            </a:extLst>
          </p:cNvPr>
          <p:cNvCxnSpPr>
            <a:cxnSpLocks/>
          </p:cNvCxnSpPr>
          <p:nvPr/>
        </p:nvCxnSpPr>
        <p:spPr>
          <a:xfrm>
            <a:off x="6059377" y="1527645"/>
            <a:ext cx="0" cy="4649635"/>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B09387-13E0-0A48-A47B-17C9DE843DA2}"/>
              </a:ext>
            </a:extLst>
          </p:cNvPr>
          <p:cNvCxnSpPr>
            <a:cxnSpLocks/>
          </p:cNvCxnSpPr>
          <p:nvPr/>
        </p:nvCxnSpPr>
        <p:spPr>
          <a:xfrm>
            <a:off x="9051055" y="1527645"/>
            <a:ext cx="0" cy="4649635"/>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FDE41-8B8A-7E23-0819-85BFF053FC84}"/>
              </a:ext>
            </a:extLst>
          </p:cNvPr>
          <p:cNvCxnSpPr>
            <a:cxnSpLocks/>
          </p:cNvCxnSpPr>
          <p:nvPr/>
        </p:nvCxnSpPr>
        <p:spPr>
          <a:xfrm>
            <a:off x="6358016" y="3039953"/>
            <a:ext cx="2395897"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35A276-8A9B-B040-7262-474B557524CB}"/>
              </a:ext>
            </a:extLst>
          </p:cNvPr>
          <p:cNvCxnSpPr>
            <a:cxnSpLocks/>
          </p:cNvCxnSpPr>
          <p:nvPr/>
        </p:nvCxnSpPr>
        <p:spPr>
          <a:xfrm>
            <a:off x="9364106" y="3039953"/>
            <a:ext cx="2395897"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2851A3-53A2-8C5E-6358-06F473F8151F}"/>
              </a:ext>
            </a:extLst>
          </p:cNvPr>
          <p:cNvCxnSpPr>
            <a:cxnSpLocks/>
          </p:cNvCxnSpPr>
          <p:nvPr/>
        </p:nvCxnSpPr>
        <p:spPr>
          <a:xfrm>
            <a:off x="517286" y="3039953"/>
            <a:ext cx="2255814"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ADE971-B9B7-9F5D-6A90-5327AEEDE9A9}"/>
              </a:ext>
            </a:extLst>
          </p:cNvPr>
          <p:cNvSpPr txBox="1"/>
          <p:nvPr/>
        </p:nvSpPr>
        <p:spPr>
          <a:xfrm>
            <a:off x="9323108" y="3250412"/>
            <a:ext cx="2394900" cy="2123658"/>
          </a:xfrm>
          <a:prstGeom prst="rect">
            <a:avLst/>
          </a:prstGeom>
          <a:noFill/>
        </p:spPr>
        <p:txBody>
          <a:bodyPr wrap="square" lIns="91440" tIns="45720" rIns="91440" bIns="45720" anchor="t">
            <a:spAutoFit/>
          </a:bodyPr>
          <a:lstStyle/>
          <a:p>
            <a:pPr algn="l" fontAlgn="base"/>
            <a:r>
              <a:rPr lang="en-US" sz="1200" dirty="0">
                <a:solidFill>
                  <a:schemeClr val="tx2"/>
                </a:solidFill>
                <a:latin typeface="+mn-lt"/>
                <a:cs typeface="Segoe UI"/>
              </a:rPr>
              <a:t>If you have questions during the enrollment process or about standards implementation, access the FAQ documents available:</a:t>
            </a:r>
          </a:p>
          <a:p>
            <a:pPr algn="l"/>
            <a:endParaRPr lang="en-US" sz="1200" u="sng" dirty="0">
              <a:solidFill>
                <a:schemeClr val="tx2"/>
              </a:solidFill>
              <a:latin typeface="+mn-lt"/>
              <a:cs typeface="Segoe UI"/>
            </a:endParaRPr>
          </a:p>
          <a:p>
            <a:pPr marL="171450" indent="-171450" algn="l">
              <a:buFont typeface="Arial"/>
              <a:buChar char="•"/>
            </a:pPr>
            <a:r>
              <a:rPr lang="en-US" sz="1200" i="0" u="sng" dirty="0">
                <a:solidFill>
                  <a:schemeClr val="tx2"/>
                </a:solidFill>
                <a:effectLst/>
                <a:latin typeface="+mn-lt"/>
                <a:hlinkClick r:id="rId10">
                  <a:extLst>
                    <a:ext uri="{A12FA001-AC4F-418D-AE19-62706E023703}">
                      <ahyp:hlinkClr xmlns:ahyp="http://schemas.microsoft.com/office/drawing/2018/hyperlinkcolor" val="tx"/>
                    </a:ext>
                  </a:extLst>
                </a:hlinkClick>
              </a:rPr>
              <a:t>General Questions</a:t>
            </a:r>
            <a:endParaRPr lang="en-US" sz="1200" i="0" dirty="0">
              <a:solidFill>
                <a:schemeClr val="tx2"/>
              </a:solidFill>
              <a:effectLst/>
              <a:latin typeface="+mn-lt"/>
              <a:cs typeface="Segoe UI"/>
            </a:endParaRPr>
          </a:p>
          <a:p>
            <a:pPr marL="171450" indent="-171450" algn="l" fontAlgn="base">
              <a:buFont typeface="Arial"/>
              <a:buChar char="•"/>
            </a:pPr>
            <a:r>
              <a:rPr lang="en-US" sz="1200" i="0" u="sng" dirty="0">
                <a:solidFill>
                  <a:schemeClr val="tx2"/>
                </a:solidFill>
                <a:effectLst/>
                <a:latin typeface="+mn-lt"/>
                <a:hlinkClick r:id="rId11">
                  <a:extLst>
                    <a:ext uri="{A12FA001-AC4F-418D-AE19-62706E023703}">
                      <ahyp:hlinkClr xmlns:ahyp="http://schemas.microsoft.com/office/drawing/2018/hyperlinkcolor" val="tx"/>
                    </a:ext>
                  </a:extLst>
                </a:hlinkClick>
              </a:rPr>
              <a:t>Standard Specific</a:t>
            </a:r>
            <a:endParaRPr lang="en-US" sz="1200" i="0" dirty="0">
              <a:solidFill>
                <a:schemeClr val="tx2"/>
              </a:solidFill>
              <a:effectLst/>
              <a:latin typeface="+mn-lt"/>
              <a:cs typeface="Segoe UI" panose="020B0603020202020204"/>
            </a:endParaRPr>
          </a:p>
          <a:p>
            <a:pPr marL="171450" indent="-171450" algn="l" fontAlgn="base">
              <a:buFont typeface="Arial"/>
              <a:buChar char="•"/>
            </a:pPr>
            <a:r>
              <a:rPr lang="en-US" sz="1200" i="0" u="sng" dirty="0">
                <a:solidFill>
                  <a:schemeClr val="tx2"/>
                </a:solidFill>
                <a:effectLst/>
                <a:latin typeface="+mn-lt"/>
                <a:hlinkClick r:id="rId12">
                  <a:extLst>
                    <a:ext uri="{A12FA001-AC4F-418D-AE19-62706E023703}">
                      <ahyp:hlinkClr xmlns:ahyp="http://schemas.microsoft.com/office/drawing/2018/hyperlinkcolor" val="tx"/>
                    </a:ext>
                  </a:extLst>
                </a:hlinkClick>
              </a:rPr>
              <a:t>Chart Review and Site Visit</a:t>
            </a:r>
            <a:endParaRPr lang="en-US" sz="1200" i="0" dirty="0">
              <a:solidFill>
                <a:schemeClr val="tx2"/>
              </a:solidFill>
              <a:effectLst/>
              <a:latin typeface="+mn-lt"/>
              <a:cs typeface="Segoe UI" panose="020B0603020202020204"/>
            </a:endParaRPr>
          </a:p>
          <a:p>
            <a:pPr marL="171450" indent="-171450" algn="l" fontAlgn="base">
              <a:buFont typeface="Arial"/>
              <a:buChar char="•"/>
            </a:pPr>
            <a:r>
              <a:rPr lang="en-US" sz="1200" i="0" u="sng" dirty="0">
                <a:solidFill>
                  <a:schemeClr val="tx2"/>
                </a:solidFill>
                <a:effectLst/>
                <a:latin typeface="+mn-lt"/>
                <a:hlinkClick r:id="rId13">
                  <a:extLst>
                    <a:ext uri="{A12FA001-AC4F-418D-AE19-62706E023703}">
                      <ahyp:hlinkClr xmlns:ahyp="http://schemas.microsoft.com/office/drawing/2018/hyperlinkcolor" val="tx"/>
                    </a:ext>
                  </a:extLst>
                </a:hlinkClick>
              </a:rPr>
              <a:t>Reverification</a:t>
            </a:r>
            <a:endParaRPr lang="en-US" sz="1200" i="0" u="sng" dirty="0">
              <a:solidFill>
                <a:schemeClr val="tx2"/>
              </a:solidFill>
              <a:effectLst/>
              <a:latin typeface="+mn-lt"/>
              <a:cs typeface="Segoe UI" panose="020B0603020202020204"/>
            </a:endParaRPr>
          </a:p>
          <a:p>
            <a:pPr algn="l" fontAlgn="base"/>
            <a:endParaRPr lang="en-US" sz="1200" i="0" dirty="0">
              <a:solidFill>
                <a:schemeClr val="tx2"/>
              </a:solidFill>
              <a:effectLst/>
              <a:latin typeface="+mn-lt"/>
            </a:endParaRPr>
          </a:p>
        </p:txBody>
      </p:sp>
      <p:sp>
        <p:nvSpPr>
          <p:cNvPr id="15" name="TextBox 14">
            <a:extLst>
              <a:ext uri="{FF2B5EF4-FFF2-40B4-BE49-F238E27FC236}">
                <a16:creationId xmlns:a16="http://schemas.microsoft.com/office/drawing/2014/main" id="{7CA20E72-22E7-280F-4D1C-09CE4254E86E}"/>
              </a:ext>
            </a:extLst>
          </p:cNvPr>
          <p:cNvSpPr txBox="1"/>
          <p:nvPr/>
        </p:nvSpPr>
        <p:spPr>
          <a:xfrm>
            <a:off x="6358016" y="3247646"/>
            <a:ext cx="2395897" cy="2123658"/>
          </a:xfrm>
          <a:prstGeom prst="rect">
            <a:avLst/>
          </a:prstGeom>
          <a:noFill/>
        </p:spPr>
        <p:txBody>
          <a:bodyPr wrap="square" lIns="91440" tIns="45720" rIns="91440" bIns="45720" anchor="t">
            <a:spAutoFit/>
          </a:bodyPr>
          <a:lstStyle/>
          <a:p>
            <a:r>
              <a:rPr lang="en-US" sz="1200">
                <a:solidFill>
                  <a:schemeClr val="tx2"/>
                </a:solidFill>
                <a:latin typeface="+mn-lt"/>
                <a:cs typeface="Segoe UI"/>
                <a:hlinkClick r:id="rId14">
                  <a:extLst>
                    <a:ext uri="{A12FA001-AC4F-418D-AE19-62706E023703}">
                      <ahyp:hlinkClr xmlns:ahyp="http://schemas.microsoft.com/office/drawing/2018/hyperlinkcolor" val="tx"/>
                    </a:ext>
                  </a:extLst>
                </a:hlinkClick>
              </a:rPr>
              <a:t>GSV Insight</a:t>
            </a:r>
            <a:r>
              <a:rPr lang="en-US" sz="1200">
                <a:solidFill>
                  <a:schemeClr val="tx2"/>
                </a:solidFill>
                <a:latin typeface="+mn-lt"/>
                <a:cs typeface="Segoe UI"/>
              </a:rPr>
              <a:t> is an educational series consisting of short videos that focus on how specific standards are implemented in participating GSV hospitals. Guest speakers discuss topics such as implementation strategies, the resources and skills needed to do so, barriers that were encountered and tips for overcoming them. </a:t>
            </a:r>
            <a:endParaRPr lang="en-US" sz="1200">
              <a:solidFill>
                <a:schemeClr val="tx2"/>
              </a:solidFill>
            </a:endParaRPr>
          </a:p>
        </p:txBody>
      </p:sp>
      <p:sp>
        <p:nvSpPr>
          <p:cNvPr id="6" name="Graphic 4">
            <a:extLst>
              <a:ext uri="{FF2B5EF4-FFF2-40B4-BE49-F238E27FC236}">
                <a16:creationId xmlns:a16="http://schemas.microsoft.com/office/drawing/2014/main" id="{818A248F-E4D1-132E-87D3-B4F9F9E63779}"/>
              </a:ext>
            </a:extLst>
          </p:cNvPr>
          <p:cNvSpPr/>
          <p:nvPr/>
        </p:nvSpPr>
        <p:spPr>
          <a:xfrm>
            <a:off x="6395022" y="1561419"/>
            <a:ext cx="517242" cy="477098"/>
          </a:xfrm>
          <a:custGeom>
            <a:avLst/>
            <a:gdLst>
              <a:gd name="connsiteX0" fmla="*/ 6745346 w 6856736"/>
              <a:gd name="connsiteY0" fmla="*/ 0 h 6324578"/>
              <a:gd name="connsiteX1" fmla="*/ 112517 w 6856736"/>
              <a:gd name="connsiteY1" fmla="*/ 0 h 6324578"/>
              <a:gd name="connsiteX2" fmla="*/ 0 w 6856736"/>
              <a:gd name="connsiteY2" fmla="*/ 112517 h 6324578"/>
              <a:gd name="connsiteX3" fmla="*/ 0 w 6856736"/>
              <a:gd name="connsiteY3" fmla="*/ 6210993 h 6324578"/>
              <a:gd name="connsiteX4" fmla="*/ 112517 w 6856736"/>
              <a:gd name="connsiteY4" fmla="*/ 6324579 h 6324578"/>
              <a:gd name="connsiteX5" fmla="*/ 6744203 w 6856736"/>
              <a:gd name="connsiteY5" fmla="*/ 6324579 h 6324578"/>
              <a:gd name="connsiteX6" fmla="*/ 6856720 w 6856736"/>
              <a:gd name="connsiteY6" fmla="*/ 6210993 h 6324578"/>
              <a:gd name="connsiteX7" fmla="*/ 6856720 w 6856736"/>
              <a:gd name="connsiteY7" fmla="*/ 112517 h 6324578"/>
              <a:gd name="connsiteX8" fmla="*/ 6745277 w 6856736"/>
              <a:gd name="connsiteY8" fmla="*/ 0 h 6324578"/>
              <a:gd name="connsiteX9" fmla="*/ 2550193 w 6856736"/>
              <a:gd name="connsiteY9" fmla="*/ 1702727 h 6324578"/>
              <a:gd name="connsiteX10" fmla="*/ 2597342 w 6856736"/>
              <a:gd name="connsiteY10" fmla="*/ 1621288 h 6324578"/>
              <a:gd name="connsiteX11" fmla="*/ 2691639 w 6856736"/>
              <a:gd name="connsiteY11" fmla="*/ 1621288 h 6324578"/>
              <a:gd name="connsiteX12" fmla="*/ 4607593 w 6856736"/>
              <a:gd name="connsiteY12" fmla="*/ 2727141 h 6324578"/>
              <a:gd name="connsiteX13" fmla="*/ 4654742 w 6856736"/>
              <a:gd name="connsiteY13" fmla="*/ 2808580 h 6324578"/>
              <a:gd name="connsiteX14" fmla="*/ 4607593 w 6856736"/>
              <a:gd name="connsiteY14" fmla="*/ 2890018 h 6324578"/>
              <a:gd name="connsiteX15" fmla="*/ 2691639 w 6856736"/>
              <a:gd name="connsiteY15" fmla="*/ 3998043 h 6324578"/>
              <a:gd name="connsiteX16" fmla="*/ 2644491 w 6856736"/>
              <a:gd name="connsiteY16" fmla="*/ 4010901 h 6324578"/>
              <a:gd name="connsiteX17" fmla="*/ 2598413 w 6856736"/>
              <a:gd name="connsiteY17" fmla="*/ 3998043 h 6324578"/>
              <a:gd name="connsiteX18" fmla="*/ 2551265 w 6856736"/>
              <a:gd name="connsiteY18" fmla="*/ 3916604 h 6324578"/>
              <a:gd name="connsiteX19" fmla="*/ 2551265 w 6856736"/>
              <a:gd name="connsiteY19" fmla="*/ 1702727 h 6324578"/>
              <a:gd name="connsiteX20" fmla="*/ 6079891 w 6856736"/>
              <a:gd name="connsiteY20" fmla="*/ 5422106 h 6324578"/>
              <a:gd name="connsiteX21" fmla="*/ 4923690 w 6856736"/>
              <a:gd name="connsiteY21" fmla="*/ 5422106 h 6324578"/>
              <a:gd name="connsiteX22" fmla="*/ 4332187 w 6856736"/>
              <a:gd name="connsiteY22" fmla="*/ 5913951 h 6324578"/>
              <a:gd name="connsiteX23" fmla="*/ 3741771 w 6856736"/>
              <a:gd name="connsiteY23" fmla="*/ 5422106 h 6324578"/>
              <a:gd name="connsiteX24" fmla="*/ 964281 w 6856736"/>
              <a:gd name="connsiteY24" fmla="*/ 5422106 h 6324578"/>
              <a:gd name="connsiteX25" fmla="*/ 853912 w 6856736"/>
              <a:gd name="connsiteY25" fmla="*/ 5311738 h 6324578"/>
              <a:gd name="connsiteX26" fmla="*/ 964281 w 6856736"/>
              <a:gd name="connsiteY26" fmla="*/ 5201370 h 6324578"/>
              <a:gd name="connsiteX27" fmla="*/ 3739599 w 6856736"/>
              <a:gd name="connsiteY27" fmla="*/ 5201370 h 6324578"/>
              <a:gd name="connsiteX28" fmla="*/ 4332187 w 6856736"/>
              <a:gd name="connsiteY28" fmla="*/ 4708452 h 6324578"/>
              <a:gd name="connsiteX29" fmla="*/ 4925862 w 6856736"/>
              <a:gd name="connsiteY29" fmla="*/ 5201370 h 6324578"/>
              <a:gd name="connsiteX30" fmla="*/ 6080978 w 6856736"/>
              <a:gd name="connsiteY30" fmla="*/ 5201370 h 6324578"/>
              <a:gd name="connsiteX31" fmla="*/ 6191346 w 6856736"/>
              <a:gd name="connsiteY31" fmla="*/ 5311738 h 6324578"/>
              <a:gd name="connsiteX32" fmla="*/ 6079903 w 6856736"/>
              <a:gd name="connsiteY32" fmla="*/ 5422106 h 632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56736" h="6324578">
                <a:moveTo>
                  <a:pt x="6745346" y="0"/>
                </a:moveTo>
                <a:lnTo>
                  <a:pt x="112517" y="0"/>
                </a:lnTo>
                <a:cubicBezTo>
                  <a:pt x="50366" y="0"/>
                  <a:pt x="0" y="49292"/>
                  <a:pt x="0" y="112517"/>
                </a:cubicBezTo>
                <a:lnTo>
                  <a:pt x="0" y="6210993"/>
                </a:lnTo>
                <a:cubicBezTo>
                  <a:pt x="0" y="6274213"/>
                  <a:pt x="50363" y="6324579"/>
                  <a:pt x="112517" y="6324579"/>
                </a:cubicBezTo>
                <a:lnTo>
                  <a:pt x="6744203" y="6324579"/>
                </a:lnTo>
                <a:cubicBezTo>
                  <a:pt x="6807422" y="6324579"/>
                  <a:pt x="6856720" y="6273144"/>
                  <a:pt x="6856720" y="6210993"/>
                </a:cubicBezTo>
                <a:lnTo>
                  <a:pt x="6856720" y="112517"/>
                </a:lnTo>
                <a:cubicBezTo>
                  <a:pt x="6857791" y="49298"/>
                  <a:pt x="6807428" y="0"/>
                  <a:pt x="6745277" y="0"/>
                </a:cubicBezTo>
                <a:close/>
                <a:moveTo>
                  <a:pt x="2550193" y="1702727"/>
                </a:moveTo>
                <a:cubicBezTo>
                  <a:pt x="2550193" y="1669509"/>
                  <a:pt x="2568410" y="1638433"/>
                  <a:pt x="2597342" y="1621288"/>
                </a:cubicBezTo>
                <a:cubicBezTo>
                  <a:pt x="2626274" y="1605215"/>
                  <a:pt x="2661636" y="1605215"/>
                  <a:pt x="2691639" y="1621288"/>
                </a:cubicBezTo>
                <a:lnTo>
                  <a:pt x="4607593" y="2727141"/>
                </a:lnTo>
                <a:cubicBezTo>
                  <a:pt x="4636525" y="2743214"/>
                  <a:pt x="4654742" y="2774290"/>
                  <a:pt x="4654742" y="2808580"/>
                </a:cubicBezTo>
                <a:cubicBezTo>
                  <a:pt x="4654742" y="2842870"/>
                  <a:pt x="4636525" y="2873948"/>
                  <a:pt x="4607593" y="2890018"/>
                </a:cubicBezTo>
                <a:lnTo>
                  <a:pt x="2691639" y="3998043"/>
                </a:lnTo>
                <a:cubicBezTo>
                  <a:pt x="2676637" y="4005544"/>
                  <a:pt x="2660564" y="4010901"/>
                  <a:pt x="2644491" y="4010901"/>
                </a:cubicBezTo>
                <a:cubicBezTo>
                  <a:pt x="2628417" y="4010901"/>
                  <a:pt x="2612344" y="4005544"/>
                  <a:pt x="2598413" y="3998043"/>
                </a:cubicBezTo>
                <a:cubicBezTo>
                  <a:pt x="2569481" y="3980898"/>
                  <a:pt x="2551265" y="3949822"/>
                  <a:pt x="2551265" y="3916604"/>
                </a:cubicBezTo>
                <a:lnTo>
                  <a:pt x="2551265" y="1702727"/>
                </a:lnTo>
                <a:close/>
                <a:moveTo>
                  <a:pt x="6079891" y="5422106"/>
                </a:moveTo>
                <a:lnTo>
                  <a:pt x="4923690" y="5422106"/>
                </a:lnTo>
                <a:cubicBezTo>
                  <a:pt x="4872255" y="5701787"/>
                  <a:pt x="4626864" y="5913951"/>
                  <a:pt x="4332187" y="5913951"/>
                </a:cubicBezTo>
                <a:cubicBezTo>
                  <a:pt x="4037510" y="5913951"/>
                  <a:pt x="3792120" y="5701781"/>
                  <a:pt x="3741771" y="5422106"/>
                </a:cubicBezTo>
                <a:lnTo>
                  <a:pt x="964281" y="5422106"/>
                </a:lnTo>
                <a:cubicBezTo>
                  <a:pt x="904273" y="5422106"/>
                  <a:pt x="853912" y="5372815"/>
                  <a:pt x="853912" y="5311738"/>
                </a:cubicBezTo>
                <a:cubicBezTo>
                  <a:pt x="853912" y="5250662"/>
                  <a:pt x="904276" y="5201370"/>
                  <a:pt x="964281" y="5201370"/>
                </a:cubicBezTo>
                <a:lnTo>
                  <a:pt x="3739599" y="5201370"/>
                </a:lnTo>
                <a:cubicBezTo>
                  <a:pt x="3791034" y="4920621"/>
                  <a:pt x="4037493" y="4708452"/>
                  <a:pt x="4332187" y="4708452"/>
                </a:cubicBezTo>
                <a:cubicBezTo>
                  <a:pt x="4627939" y="4708452"/>
                  <a:pt x="4874398" y="4920621"/>
                  <a:pt x="4925862" y="5201370"/>
                </a:cubicBezTo>
                <a:lnTo>
                  <a:pt x="6080978" y="5201370"/>
                </a:lnTo>
                <a:cubicBezTo>
                  <a:pt x="6142060" y="5201370"/>
                  <a:pt x="6191346" y="5250662"/>
                  <a:pt x="6191346" y="5311738"/>
                </a:cubicBezTo>
                <a:cubicBezTo>
                  <a:pt x="6190274" y="5373889"/>
                  <a:pt x="6140982" y="5422106"/>
                  <a:pt x="6079903" y="5422106"/>
                </a:cubicBezTo>
                <a:close/>
              </a:path>
            </a:pathLst>
          </a:custGeom>
          <a:solidFill>
            <a:schemeClr val="tx2"/>
          </a:solidFill>
          <a:ln w="571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8BC2B16E-DADD-1DC1-4824-B423231C3B28}"/>
              </a:ext>
            </a:extLst>
          </p:cNvPr>
          <p:cNvSpPr txBox="1"/>
          <p:nvPr/>
        </p:nvSpPr>
        <p:spPr>
          <a:xfrm>
            <a:off x="394539" y="2125204"/>
            <a:ext cx="2449415" cy="830997"/>
          </a:xfrm>
          <a:prstGeom prst="rect">
            <a:avLst/>
          </a:prstGeom>
          <a:noFill/>
        </p:spPr>
        <p:txBody>
          <a:bodyPr wrap="square">
            <a:spAutoFit/>
          </a:bodyPr>
          <a:lstStyle/>
          <a:p>
            <a:r>
              <a:rPr lang="en-US" sz="2400" kern="1200" dirty="0">
                <a:solidFill>
                  <a:schemeClr val="tx2"/>
                </a:solidFill>
                <a:latin typeface="Garamond"/>
                <a:cs typeface="Arial"/>
              </a:rPr>
              <a:t>Implementation Materials</a:t>
            </a:r>
            <a:endParaRPr lang="en-US" sz="2400" dirty="0"/>
          </a:p>
        </p:txBody>
      </p:sp>
      <p:sp>
        <p:nvSpPr>
          <p:cNvPr id="11" name="TextBox 10">
            <a:extLst>
              <a:ext uri="{FF2B5EF4-FFF2-40B4-BE49-F238E27FC236}">
                <a16:creationId xmlns:a16="http://schemas.microsoft.com/office/drawing/2014/main" id="{B4380E9C-A29A-54B2-D5FF-5B90410ACEBF}"/>
              </a:ext>
            </a:extLst>
          </p:cNvPr>
          <p:cNvSpPr txBox="1"/>
          <p:nvPr/>
        </p:nvSpPr>
        <p:spPr>
          <a:xfrm>
            <a:off x="252305" y="3180535"/>
            <a:ext cx="2733881" cy="2313454"/>
          </a:xfrm>
          <a:prstGeom prst="rect">
            <a:avLst/>
          </a:prstGeom>
          <a:noFill/>
        </p:spPr>
        <p:txBody>
          <a:bodyPr wrap="square" lIns="91440" tIns="91440" rIns="91440" bIns="45720" anchor="t">
            <a:spAutoFit/>
          </a:bodyPr>
          <a:lstStyle/>
          <a:p>
            <a:pPr algn="l">
              <a:spcBef>
                <a:spcPts val="800"/>
              </a:spcBef>
            </a:pPr>
            <a:r>
              <a:rPr lang="en-US" sz="1200" dirty="0">
                <a:solidFill>
                  <a:srgbClr val="0F2145"/>
                </a:solidFill>
                <a:latin typeface="Segoe UI"/>
                <a:cs typeface="Segoe UI"/>
              </a:rPr>
              <a:t>There are a variety of resources available that will help your hospital embark on the verification journey, such as:</a:t>
            </a:r>
          </a:p>
          <a:p>
            <a:pPr marL="171450" indent="-171450" algn="l">
              <a:spcBef>
                <a:spcPts val="800"/>
              </a:spcBef>
              <a:buFont typeface="Arial"/>
              <a:buChar char="•"/>
            </a:pPr>
            <a:r>
              <a:rPr lang="en-US" sz="1200" dirty="0">
                <a:solidFill>
                  <a:schemeClr val="tx2"/>
                </a:solidFill>
                <a:latin typeface="+mn-lt"/>
                <a:cs typeface="Segoe UI Semilight"/>
                <a:hlinkClick r:id="rId15">
                  <a:extLst>
                    <a:ext uri="{A12FA001-AC4F-418D-AE19-62706E023703}">
                      <ahyp:hlinkClr xmlns:ahyp="http://schemas.microsoft.com/office/drawing/2018/hyperlinkcolor" val="tx"/>
                    </a:ext>
                  </a:extLst>
                </a:hlinkClick>
              </a:rPr>
              <a:t>Gap Analysis</a:t>
            </a:r>
            <a:endParaRPr lang="en-US" sz="1200" dirty="0">
              <a:solidFill>
                <a:schemeClr val="tx2"/>
              </a:solidFill>
              <a:latin typeface="+mn-lt"/>
              <a:cs typeface="Segoe UI Semilight"/>
            </a:endParaRPr>
          </a:p>
          <a:p>
            <a:pPr marL="171450" indent="-171450" algn="l">
              <a:spcBef>
                <a:spcPts val="800"/>
              </a:spcBef>
              <a:buFont typeface="Arial"/>
              <a:buChar char="•"/>
            </a:pPr>
            <a:r>
              <a:rPr lang="en-US" sz="1200" dirty="0">
                <a:solidFill>
                  <a:schemeClr val="tx2"/>
                </a:solidFill>
                <a:latin typeface="+mn-lt"/>
                <a:cs typeface="Segoe UI Semilight"/>
                <a:hlinkClick r:id="rId16">
                  <a:extLst>
                    <a:ext uri="{A12FA001-AC4F-418D-AE19-62706E023703}">
                      <ahyp:hlinkClr xmlns:ahyp="http://schemas.microsoft.com/office/drawing/2018/hyperlinkcolor" val="tx"/>
                    </a:ext>
                  </a:extLst>
                </a:hlinkClick>
              </a:rPr>
              <a:t>Implementation Course</a:t>
            </a:r>
            <a:endParaRPr lang="en-US" sz="1200" dirty="0">
              <a:solidFill>
                <a:schemeClr val="tx2"/>
              </a:solidFill>
              <a:latin typeface="+mn-lt"/>
              <a:cs typeface="Segoe UI Semilight"/>
            </a:endParaRPr>
          </a:p>
          <a:p>
            <a:pPr marL="171450" indent="-171450" algn="l">
              <a:spcBef>
                <a:spcPts val="800"/>
              </a:spcBef>
              <a:buFont typeface="Arial"/>
              <a:buChar char="•"/>
            </a:pPr>
            <a:r>
              <a:rPr lang="en-US" sz="1200" dirty="0">
                <a:solidFill>
                  <a:schemeClr val="tx2"/>
                </a:solidFill>
                <a:latin typeface="+mn-lt"/>
                <a:cs typeface="Segoe UI Semilight"/>
              </a:rPr>
              <a:t>Q&amp;A Calls with Geriatric Experts</a:t>
            </a:r>
          </a:p>
          <a:p>
            <a:pPr marL="171450" indent="-171450" algn="l">
              <a:spcBef>
                <a:spcPts val="800"/>
              </a:spcBef>
              <a:buFont typeface="Arial"/>
              <a:buChar char="•"/>
            </a:pPr>
            <a:r>
              <a:rPr lang="en-US" sz="1200" dirty="0">
                <a:solidFill>
                  <a:schemeClr val="tx2"/>
                </a:solidFill>
                <a:latin typeface="+mn-lt"/>
                <a:cs typeface="Segoe UI Semilight"/>
              </a:rPr>
              <a:t>GSV Hospitals’ Best Practices</a:t>
            </a:r>
            <a:endParaRPr lang="en-US" sz="1200" dirty="0">
              <a:solidFill>
                <a:schemeClr val="tx2"/>
              </a:solidFill>
              <a:latin typeface="+mn-lt"/>
              <a:cs typeface="Segoe UI Semilight" panose="020B0402040204020203" pitchFamily="34" charset="0"/>
            </a:endParaRPr>
          </a:p>
          <a:p>
            <a:pPr marL="171450" indent="-171450" algn="l">
              <a:spcBef>
                <a:spcPts val="800"/>
              </a:spcBef>
              <a:buFont typeface="Arial"/>
              <a:buChar char="•"/>
            </a:pPr>
            <a:endParaRPr lang="en-US" sz="1200" dirty="0">
              <a:solidFill>
                <a:schemeClr val="tx2"/>
              </a:solidFill>
              <a:latin typeface="+mn-lt"/>
              <a:cs typeface="Segoe UI Semilight" panose="020B0402040204020203" pitchFamily="34" charset="0"/>
            </a:endParaRPr>
          </a:p>
        </p:txBody>
      </p:sp>
    </p:spTree>
    <p:extLst>
      <p:ext uri="{BB962C8B-B14F-4D97-AF65-F5344CB8AC3E}">
        <p14:creationId xmlns:p14="http://schemas.microsoft.com/office/powerpoint/2010/main" val="38876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D071-F1C0-D1DD-D5B8-D3D5268ECC2C}"/>
              </a:ext>
            </a:extLst>
          </p:cNvPr>
          <p:cNvSpPr>
            <a:spLocks noGrp="1"/>
          </p:cNvSpPr>
          <p:nvPr>
            <p:ph type="title"/>
          </p:nvPr>
        </p:nvSpPr>
        <p:spPr/>
        <p:txBody>
          <a:bodyPr/>
          <a:lstStyle/>
          <a:p>
            <a:r>
              <a:rPr lang="en-US" dirty="0"/>
              <a:t>How to Enroll:</a:t>
            </a:r>
          </a:p>
        </p:txBody>
      </p:sp>
      <p:sp>
        <p:nvSpPr>
          <p:cNvPr id="3" name="Slide Number Placeholder 2">
            <a:extLst>
              <a:ext uri="{FF2B5EF4-FFF2-40B4-BE49-F238E27FC236}">
                <a16:creationId xmlns:a16="http://schemas.microsoft.com/office/drawing/2014/main" id="{898D2659-CEEC-6B5D-6B59-5E8682B42554}"/>
              </a:ext>
            </a:extLst>
          </p:cNvPr>
          <p:cNvSpPr>
            <a:spLocks noGrp="1"/>
          </p:cNvSpPr>
          <p:nvPr>
            <p:ph type="sldNum" sz="quarter" idx="10"/>
          </p:nvPr>
        </p:nvSpPr>
        <p:spPr/>
        <p:txBody>
          <a:bodyPr/>
          <a:lstStyle/>
          <a:p>
            <a:fld id="{36FE75AF-770D-9E48-A5CF-19564C2878CC}" type="slidenum">
              <a:rPr lang="en-US" smtClean="0"/>
              <a:pPr/>
              <a:t>15</a:t>
            </a:fld>
            <a:endParaRPr lang="en-US"/>
          </a:p>
        </p:txBody>
      </p:sp>
      <p:pic>
        <p:nvPicPr>
          <p:cNvPr id="11" name="Picture 10">
            <a:extLst>
              <a:ext uri="{FF2B5EF4-FFF2-40B4-BE49-F238E27FC236}">
                <a16:creationId xmlns:a16="http://schemas.microsoft.com/office/drawing/2014/main" id="{58448ED3-50FE-ADA4-424A-F51346687977}"/>
              </a:ext>
            </a:extLst>
          </p:cNvPr>
          <p:cNvPicPr>
            <a:picLocks noChangeAspect="1"/>
          </p:cNvPicPr>
          <p:nvPr/>
        </p:nvPicPr>
        <p:blipFill>
          <a:blip r:embed="rId3"/>
          <a:stretch>
            <a:fillRect/>
          </a:stretch>
        </p:blipFill>
        <p:spPr>
          <a:xfrm>
            <a:off x="3509659" y="0"/>
            <a:ext cx="8682342" cy="6858000"/>
          </a:xfrm>
          <a:prstGeom prst="rect">
            <a:avLst/>
          </a:prstGeom>
        </p:spPr>
      </p:pic>
      <p:sp>
        <p:nvSpPr>
          <p:cNvPr id="9" name="Content Placeholder 2">
            <a:extLst>
              <a:ext uri="{FF2B5EF4-FFF2-40B4-BE49-F238E27FC236}">
                <a16:creationId xmlns:a16="http://schemas.microsoft.com/office/drawing/2014/main" id="{2FEC8040-E6CB-1E2C-D601-AB191E7DBF10}"/>
              </a:ext>
            </a:extLst>
          </p:cNvPr>
          <p:cNvSpPr txBox="1">
            <a:spLocks/>
          </p:cNvSpPr>
          <p:nvPr/>
        </p:nvSpPr>
        <p:spPr>
          <a:xfrm>
            <a:off x="312515" y="1749356"/>
            <a:ext cx="4873558" cy="3860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Review GSV Standards</a:t>
            </a:r>
          </a:p>
          <a:p>
            <a:r>
              <a:rPr lang="en-US" dirty="0"/>
              <a:t>Recruit GSV Team</a:t>
            </a:r>
          </a:p>
          <a:p>
            <a:r>
              <a:rPr lang="en-US" dirty="0"/>
              <a:t>Determine GSV Level</a:t>
            </a:r>
          </a:p>
          <a:p>
            <a:r>
              <a:rPr lang="en-US" dirty="0"/>
              <a:t>Apply </a:t>
            </a:r>
            <a:r>
              <a:rPr lang="en-US" dirty="0">
                <a:hlinkClick r:id="rId4"/>
              </a:rPr>
              <a:t>Online</a:t>
            </a:r>
            <a:r>
              <a:rPr lang="en-US" dirty="0"/>
              <a:t> </a:t>
            </a:r>
          </a:p>
          <a:p>
            <a:r>
              <a:rPr lang="en-US" dirty="0"/>
              <a:t>Complete Contracting &amp; Invoicing </a:t>
            </a:r>
          </a:p>
          <a:p>
            <a:r>
              <a:rPr lang="en-US" dirty="0"/>
              <a:t>Access to Implementation Resources </a:t>
            </a:r>
          </a:p>
          <a:p>
            <a:endParaRPr lang="en-US" sz="2400" dirty="0"/>
          </a:p>
        </p:txBody>
      </p:sp>
    </p:spTree>
    <p:extLst>
      <p:ext uri="{BB962C8B-B14F-4D97-AF65-F5344CB8AC3E}">
        <p14:creationId xmlns:p14="http://schemas.microsoft.com/office/powerpoint/2010/main" val="15622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7C32-959C-F7EF-6F63-DEAF358A5201}"/>
              </a:ext>
            </a:extLst>
          </p:cNvPr>
          <p:cNvSpPr>
            <a:spLocks noGrp="1"/>
          </p:cNvSpPr>
          <p:nvPr>
            <p:ph type="title"/>
          </p:nvPr>
        </p:nvSpPr>
        <p:spPr/>
        <p:txBody>
          <a:bodyPr/>
          <a:lstStyle/>
          <a:p>
            <a:r>
              <a:rPr lang="en-US" dirty="0"/>
              <a:t>Testimonials </a:t>
            </a:r>
          </a:p>
        </p:txBody>
      </p:sp>
      <p:sp>
        <p:nvSpPr>
          <p:cNvPr id="14" name="Rectangle 13">
            <a:extLst>
              <a:ext uri="{FF2B5EF4-FFF2-40B4-BE49-F238E27FC236}">
                <a16:creationId xmlns:a16="http://schemas.microsoft.com/office/drawing/2014/main" id="{E07744D0-7994-7460-61B1-D945BDC12549}"/>
              </a:ext>
            </a:extLst>
          </p:cNvPr>
          <p:cNvSpPr/>
          <p:nvPr/>
        </p:nvSpPr>
        <p:spPr>
          <a:xfrm>
            <a:off x="306953" y="1924290"/>
            <a:ext cx="3203402" cy="22263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200" i="1" dirty="0">
                <a:solidFill>
                  <a:schemeClr val="tx2"/>
                </a:solidFill>
                <a:latin typeface="Segoe UI"/>
                <a:cs typeface="Segoe UI"/>
              </a:rPr>
              <a:t>There are also guidelines within GSV that tend to the family, which is unique within the ACS quality programs, but absolutely the direction where we all need to go. Having those standards that recognize we have to behave as a team, and the patient is part of that team, is really going to help evolve the surgeon-patient partnership and result in better health care and wellness for all of our patients.  </a:t>
            </a:r>
            <a:endParaRPr lang="en-US" dirty="0">
              <a:solidFill>
                <a:schemeClr val="tx2"/>
              </a:solidFill>
            </a:endParaRPr>
          </a:p>
          <a:p>
            <a:pPr algn="ctr"/>
            <a:endParaRPr lang="en-US" sz="1200" i="1" dirty="0">
              <a:solidFill>
                <a:schemeClr val="tx2"/>
              </a:solidFill>
              <a:latin typeface="Segoe UI"/>
              <a:cs typeface="Segoe UI"/>
            </a:endParaRPr>
          </a:p>
          <a:p>
            <a:pPr lvl="1" algn="ctr"/>
            <a:r>
              <a:rPr lang="en-US" sz="2000" dirty="0">
                <a:solidFill>
                  <a:srgbClr val="E91F00"/>
                </a:solidFill>
                <a:latin typeface="Garamond"/>
                <a:cs typeface="Arial"/>
              </a:rPr>
              <a:t>Zara Cooper</a:t>
            </a:r>
          </a:p>
          <a:p>
            <a:pPr lvl="1" algn="ctr"/>
            <a:r>
              <a:rPr lang="en-US" sz="1000" dirty="0">
                <a:solidFill>
                  <a:schemeClr val="tx2"/>
                </a:solidFill>
                <a:cs typeface="Arial"/>
              </a:rPr>
              <a:t>MD, MSc, FACS</a:t>
            </a:r>
          </a:p>
          <a:p>
            <a:pPr lvl="1" algn="ctr"/>
            <a:r>
              <a:rPr lang="en-US" sz="1000" b="1" dirty="0">
                <a:solidFill>
                  <a:schemeClr val="tx2"/>
                </a:solidFill>
                <a:latin typeface="Segoe UI"/>
                <a:cs typeface="Segoe UI"/>
              </a:rPr>
              <a:t>Director, Center for Geriatric Surgery and Center</a:t>
            </a:r>
          </a:p>
          <a:p>
            <a:pPr lvl="1" algn="ctr"/>
            <a:r>
              <a:rPr lang="en-US" sz="1000" b="1" dirty="0">
                <a:solidFill>
                  <a:schemeClr val="tx2"/>
                </a:solidFill>
                <a:latin typeface="Segoe UI"/>
                <a:cs typeface="Segoe UI"/>
              </a:rPr>
              <a:t>for Surgery and Public Health, Brigham and </a:t>
            </a:r>
          </a:p>
          <a:p>
            <a:pPr lvl="1" algn="ctr"/>
            <a:r>
              <a:rPr lang="en-US" sz="1000" b="1" dirty="0">
                <a:solidFill>
                  <a:schemeClr val="tx2"/>
                </a:solidFill>
                <a:latin typeface="Segoe UI"/>
                <a:cs typeface="Segoe UI"/>
              </a:rPr>
              <a:t>Women's Hospital  </a:t>
            </a:r>
            <a:endParaRPr lang="en-US" dirty="0">
              <a:solidFill>
                <a:schemeClr val="tx2"/>
              </a:solidFill>
            </a:endParaRPr>
          </a:p>
        </p:txBody>
      </p:sp>
      <p:sp>
        <p:nvSpPr>
          <p:cNvPr id="20" name="Rectangle 19">
            <a:extLst>
              <a:ext uri="{FF2B5EF4-FFF2-40B4-BE49-F238E27FC236}">
                <a16:creationId xmlns:a16="http://schemas.microsoft.com/office/drawing/2014/main" id="{7C1F803F-F388-34EF-F449-0F4580E469E3}"/>
              </a:ext>
            </a:extLst>
          </p:cNvPr>
          <p:cNvSpPr/>
          <p:nvPr/>
        </p:nvSpPr>
        <p:spPr>
          <a:xfrm>
            <a:off x="3913215" y="4021577"/>
            <a:ext cx="3664892" cy="28169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200" i="1" dirty="0">
                <a:solidFill>
                  <a:schemeClr val="tx2"/>
                </a:solidFill>
                <a:ea typeface="+mn-lt"/>
                <a:cs typeface="+mn-lt"/>
              </a:rPr>
              <a:t>The cost related to running the GSV program is relatively small, but the financial benefit is tremendous. If we can prevent postoperative delirium and all of the costs associated with other complications from postoperative delirium, then we're looking at tens of thousands of dollars saved on cost of care per patient.  </a:t>
            </a:r>
          </a:p>
          <a:p>
            <a:pPr algn="ctr"/>
            <a:endParaRPr lang="en-US" sz="1200" i="1" dirty="0">
              <a:solidFill>
                <a:schemeClr val="tx2"/>
              </a:solidFill>
              <a:ea typeface="+mn-lt"/>
              <a:cs typeface="+mn-lt"/>
            </a:endParaRPr>
          </a:p>
          <a:p>
            <a:pPr lvl="1" algn="ctr"/>
            <a:r>
              <a:rPr lang="en-US" sz="2000" dirty="0">
                <a:solidFill>
                  <a:srgbClr val="E91F00"/>
                </a:solidFill>
                <a:latin typeface="Garamond" panose="02020404030301010803" pitchFamily="18" charset="0"/>
                <a:cs typeface="Arial" panose="020B0604020202020204" pitchFamily="34" charset="0"/>
              </a:rPr>
              <a:t>Matthew P. Schiralli</a:t>
            </a:r>
          </a:p>
          <a:p>
            <a:pPr lvl="1" algn="ctr"/>
            <a:r>
              <a:rPr lang="en-US" sz="1000" b="0" i="0" dirty="0">
                <a:solidFill>
                  <a:srgbClr val="555555"/>
                </a:solidFill>
                <a:effectLst/>
                <a:latin typeface="Open Sans"/>
                <a:ea typeface="Open Sans"/>
                <a:cs typeface="Open Sans"/>
              </a:rPr>
              <a:t>MD</a:t>
            </a:r>
            <a:r>
              <a:rPr lang="en-US" sz="1000" dirty="0">
                <a:solidFill>
                  <a:srgbClr val="555555"/>
                </a:solidFill>
                <a:latin typeface="Open Sans"/>
                <a:ea typeface="Open Sans"/>
                <a:cs typeface="Open Sans"/>
              </a:rPr>
              <a:t>, FACS</a:t>
            </a:r>
            <a:endParaRPr lang="en-US" sz="1000" dirty="0">
              <a:solidFill>
                <a:schemeClr val="tx2"/>
              </a:solidFill>
              <a:cs typeface="Arial"/>
            </a:endParaRPr>
          </a:p>
          <a:p>
            <a:pPr lvl="1" algn="ctr"/>
            <a:endParaRPr lang="en-US" sz="1000" b="1" dirty="0">
              <a:solidFill>
                <a:schemeClr val="tx2"/>
              </a:solidFill>
              <a:cs typeface="Arial"/>
            </a:endParaRPr>
          </a:p>
          <a:p>
            <a:pPr lvl="1" algn="ctr"/>
            <a:r>
              <a:rPr lang="en-US" sz="1000" b="1" dirty="0">
                <a:solidFill>
                  <a:schemeClr val="tx2"/>
                </a:solidFill>
                <a:cs typeface="Arial"/>
              </a:rPr>
              <a:t>Vice President of Medical Staff at</a:t>
            </a:r>
          </a:p>
          <a:p>
            <a:pPr lvl="1" algn="ctr"/>
            <a:r>
              <a:rPr lang="en-US" sz="1000" b="1" dirty="0">
                <a:solidFill>
                  <a:schemeClr val="tx2"/>
                </a:solidFill>
                <a:cs typeface="Arial"/>
              </a:rPr>
              <a:t>Newark-Wayne Community Hospital</a:t>
            </a:r>
          </a:p>
        </p:txBody>
      </p:sp>
      <p:sp>
        <p:nvSpPr>
          <p:cNvPr id="21" name="Rounded Rectangle 16">
            <a:extLst>
              <a:ext uri="{FF2B5EF4-FFF2-40B4-BE49-F238E27FC236}">
                <a16:creationId xmlns:a16="http://schemas.microsoft.com/office/drawing/2014/main" id="{0C57184F-2C95-E006-66F4-33009C2E38AC}"/>
              </a:ext>
            </a:extLst>
          </p:cNvPr>
          <p:cNvSpPr/>
          <p:nvPr/>
        </p:nvSpPr>
        <p:spPr>
          <a:xfrm>
            <a:off x="4462613" y="3514993"/>
            <a:ext cx="2500753" cy="585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marL="0" marR="0" lvl="0" indent="0" algn="ctr" defTabSz="914406" rtl="0" eaLnBrk="1" fontAlgn="auto" latinLnBrk="0" hangingPunct="1">
              <a:spcBef>
                <a:spcPts val="0"/>
              </a:spcBef>
              <a:spcAft>
                <a:spcPts val="0"/>
              </a:spcAft>
              <a:buClrTx/>
              <a:buSzTx/>
              <a:buFontTx/>
              <a:buNone/>
              <a:tabLst/>
              <a:defRPr/>
            </a:pPr>
            <a:r>
              <a:rPr lang="en-US" sz="4800" spc="-150" dirty="0">
                <a:solidFill>
                  <a:srgbClr val="E91F00"/>
                </a:solidFill>
                <a:latin typeface="Garamond"/>
                <a:cs typeface="Arial"/>
              </a:rPr>
              <a:t>“</a:t>
            </a:r>
          </a:p>
        </p:txBody>
      </p:sp>
      <p:sp>
        <p:nvSpPr>
          <p:cNvPr id="22" name="Rounded Rectangle 16">
            <a:extLst>
              <a:ext uri="{FF2B5EF4-FFF2-40B4-BE49-F238E27FC236}">
                <a16:creationId xmlns:a16="http://schemas.microsoft.com/office/drawing/2014/main" id="{BDEA37F7-17C1-08C2-4FD5-ECED1D2F5289}"/>
              </a:ext>
            </a:extLst>
          </p:cNvPr>
          <p:cNvSpPr/>
          <p:nvPr/>
        </p:nvSpPr>
        <p:spPr>
          <a:xfrm>
            <a:off x="651227" y="1435265"/>
            <a:ext cx="2500753" cy="585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marL="0" marR="0" lvl="0" indent="0" algn="ctr" defTabSz="914406" rtl="0" eaLnBrk="1" fontAlgn="auto" latinLnBrk="0" hangingPunct="1">
              <a:spcBef>
                <a:spcPts val="0"/>
              </a:spcBef>
              <a:spcAft>
                <a:spcPts val="0"/>
              </a:spcAft>
              <a:buClrTx/>
              <a:buSzTx/>
              <a:buFontTx/>
              <a:buNone/>
              <a:tabLst/>
              <a:defRPr/>
            </a:pPr>
            <a:r>
              <a:rPr lang="en-US" sz="4800" spc="-150" dirty="0">
                <a:solidFill>
                  <a:srgbClr val="E91F00"/>
                </a:solidFill>
                <a:latin typeface="Garamond" panose="02020404030301010803" pitchFamily="18" charset="0"/>
                <a:cs typeface="Arial" panose="020B0604020202020204" pitchFamily="34" charset="0"/>
              </a:rPr>
              <a:t>“</a:t>
            </a:r>
          </a:p>
        </p:txBody>
      </p:sp>
      <p:sp>
        <p:nvSpPr>
          <p:cNvPr id="24" name="Rectangle 23">
            <a:extLst>
              <a:ext uri="{FF2B5EF4-FFF2-40B4-BE49-F238E27FC236}">
                <a16:creationId xmlns:a16="http://schemas.microsoft.com/office/drawing/2014/main" id="{5ABA78B0-90AE-C8B1-EC14-7CA688CF095C}"/>
              </a:ext>
            </a:extLst>
          </p:cNvPr>
          <p:cNvSpPr/>
          <p:nvPr/>
        </p:nvSpPr>
        <p:spPr>
          <a:xfrm>
            <a:off x="7769087" y="0"/>
            <a:ext cx="44229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6">
            <a:extLst>
              <a:ext uri="{FF2B5EF4-FFF2-40B4-BE49-F238E27FC236}">
                <a16:creationId xmlns:a16="http://schemas.microsoft.com/office/drawing/2014/main" id="{8EE9C196-6E19-FC27-70F1-AAA5515C9157}"/>
              </a:ext>
            </a:extLst>
          </p:cNvPr>
          <p:cNvSpPr/>
          <p:nvPr/>
        </p:nvSpPr>
        <p:spPr>
          <a:xfrm>
            <a:off x="8383323" y="5722741"/>
            <a:ext cx="3201839" cy="71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a:lnSpc>
                <a:spcPts val="2200"/>
              </a:lnSpc>
              <a:defRPr/>
            </a:pPr>
            <a:r>
              <a:rPr lang="en-US" sz="2000">
                <a:solidFill>
                  <a:schemeClr val="bg1"/>
                </a:solidFill>
                <a:latin typeface="Garamond"/>
                <a:cs typeface="Arial"/>
              </a:rPr>
              <a:t>of inpatient surgery recipients are older adult patients</a:t>
            </a:r>
            <a:endParaRPr lang="en-US">
              <a:solidFill>
                <a:schemeClr val="bg1"/>
              </a:solidFill>
            </a:endParaRPr>
          </a:p>
        </p:txBody>
      </p:sp>
      <p:sp>
        <p:nvSpPr>
          <p:cNvPr id="26" name="Rounded Rectangle 16">
            <a:extLst>
              <a:ext uri="{FF2B5EF4-FFF2-40B4-BE49-F238E27FC236}">
                <a16:creationId xmlns:a16="http://schemas.microsoft.com/office/drawing/2014/main" id="{15BAE3DE-7D7C-647A-485E-BB9F333F0C4E}"/>
              </a:ext>
            </a:extLst>
          </p:cNvPr>
          <p:cNvSpPr/>
          <p:nvPr/>
        </p:nvSpPr>
        <p:spPr>
          <a:xfrm>
            <a:off x="8670983" y="4946071"/>
            <a:ext cx="2500753" cy="1211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marL="0" marR="0" lvl="0" indent="0" algn="ctr" defTabSz="914406" rtl="0" eaLnBrk="1" fontAlgn="auto" latinLnBrk="0" hangingPunct="1">
              <a:spcBef>
                <a:spcPts val="0"/>
              </a:spcBef>
              <a:spcAft>
                <a:spcPts val="0"/>
              </a:spcAft>
              <a:buClrTx/>
              <a:buSzTx/>
              <a:buFontTx/>
              <a:buNone/>
              <a:tabLst/>
              <a:defRPr/>
            </a:pPr>
            <a:r>
              <a:rPr lang="en-US" sz="4800" spc="-150">
                <a:solidFill>
                  <a:srgbClr val="E91F00"/>
                </a:solidFill>
                <a:latin typeface="Garamond"/>
                <a:cs typeface="Arial"/>
              </a:rPr>
              <a:t>&gt;40%</a:t>
            </a:r>
          </a:p>
        </p:txBody>
      </p:sp>
      <p:sp>
        <p:nvSpPr>
          <p:cNvPr id="27" name="Rounded Rectangle 16">
            <a:extLst>
              <a:ext uri="{FF2B5EF4-FFF2-40B4-BE49-F238E27FC236}">
                <a16:creationId xmlns:a16="http://schemas.microsoft.com/office/drawing/2014/main" id="{383E7DCC-0B84-7D6E-59A0-E2B42767B1F8}"/>
              </a:ext>
            </a:extLst>
          </p:cNvPr>
          <p:cNvSpPr/>
          <p:nvPr/>
        </p:nvSpPr>
        <p:spPr>
          <a:xfrm>
            <a:off x="8730167" y="3673297"/>
            <a:ext cx="2500753" cy="791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a:lnSpc>
                <a:spcPts val="2200"/>
              </a:lnSpc>
              <a:defRPr/>
            </a:pPr>
            <a:r>
              <a:rPr lang="en-US" sz="2000">
                <a:solidFill>
                  <a:schemeClr val="bg1"/>
                </a:solidFill>
                <a:latin typeface="Garamond"/>
                <a:cs typeface="Arial"/>
              </a:rPr>
              <a:t>estimated annual cost of delirium in the U.S.</a:t>
            </a:r>
            <a:endParaRPr lang="en-US">
              <a:solidFill>
                <a:schemeClr val="bg1"/>
              </a:solidFill>
            </a:endParaRPr>
          </a:p>
        </p:txBody>
      </p:sp>
      <p:sp>
        <p:nvSpPr>
          <p:cNvPr id="28" name="Rounded Rectangle 16">
            <a:extLst>
              <a:ext uri="{FF2B5EF4-FFF2-40B4-BE49-F238E27FC236}">
                <a16:creationId xmlns:a16="http://schemas.microsoft.com/office/drawing/2014/main" id="{7AF532BA-FDC2-92C2-D8B5-B018984A285A}"/>
              </a:ext>
            </a:extLst>
          </p:cNvPr>
          <p:cNvSpPr/>
          <p:nvPr/>
        </p:nvSpPr>
        <p:spPr>
          <a:xfrm>
            <a:off x="8885526" y="3029792"/>
            <a:ext cx="2500753" cy="791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rtl="0">
              <a:defRPr/>
            </a:pPr>
            <a:r>
              <a:rPr lang="en-US" sz="4800" spc="-150">
                <a:solidFill>
                  <a:srgbClr val="E91F00"/>
                </a:solidFill>
                <a:latin typeface="Garamond"/>
                <a:cs typeface="Arial"/>
              </a:rPr>
              <a:t>$164 B</a:t>
            </a:r>
          </a:p>
        </p:txBody>
      </p:sp>
      <p:sp>
        <p:nvSpPr>
          <p:cNvPr id="29" name="Rounded Rectangle 16">
            <a:extLst>
              <a:ext uri="{FF2B5EF4-FFF2-40B4-BE49-F238E27FC236}">
                <a16:creationId xmlns:a16="http://schemas.microsoft.com/office/drawing/2014/main" id="{2822A3DD-1074-2BB6-F923-C95EF02F1BAA}"/>
              </a:ext>
            </a:extLst>
          </p:cNvPr>
          <p:cNvSpPr/>
          <p:nvPr/>
        </p:nvSpPr>
        <p:spPr>
          <a:xfrm>
            <a:off x="8645893" y="1841623"/>
            <a:ext cx="2684097" cy="791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marL="0" marR="0" lvl="0" indent="0" algn="ctr" defTabSz="914406" rtl="0" eaLnBrk="1" fontAlgn="auto" latinLnBrk="0" hangingPunct="1">
              <a:lnSpc>
                <a:spcPts val="2200"/>
              </a:lnSpc>
              <a:spcBef>
                <a:spcPts val="0"/>
              </a:spcBef>
              <a:spcAft>
                <a:spcPts val="0"/>
              </a:spcAft>
              <a:buClrTx/>
              <a:buSzTx/>
              <a:buFontTx/>
              <a:buNone/>
              <a:tabLst/>
              <a:defRPr/>
            </a:pPr>
            <a:r>
              <a:rPr lang="en-US" sz="2000">
                <a:solidFill>
                  <a:schemeClr val="bg1"/>
                </a:solidFill>
                <a:latin typeface="Garamond"/>
                <a:cs typeface="Arial"/>
              </a:rPr>
              <a:t>average cumulative cost per patient of treating postoperative delirium</a:t>
            </a:r>
            <a:endParaRPr lang="en-US" sz="2000">
              <a:solidFill>
                <a:schemeClr val="bg1"/>
              </a:solidFill>
              <a:latin typeface="Garamond" panose="02020404030301010803" pitchFamily="18" charset="0"/>
              <a:cs typeface="Arial" panose="020B0604020202020204" pitchFamily="34" charset="0"/>
            </a:endParaRPr>
          </a:p>
        </p:txBody>
      </p:sp>
      <p:sp>
        <p:nvSpPr>
          <p:cNvPr id="30" name="Rounded Rectangle 16">
            <a:extLst>
              <a:ext uri="{FF2B5EF4-FFF2-40B4-BE49-F238E27FC236}">
                <a16:creationId xmlns:a16="http://schemas.microsoft.com/office/drawing/2014/main" id="{8DC3C67F-F274-70DC-ED3D-3ED3B1329122}"/>
              </a:ext>
            </a:extLst>
          </p:cNvPr>
          <p:cNvSpPr/>
          <p:nvPr/>
        </p:nvSpPr>
        <p:spPr>
          <a:xfrm>
            <a:off x="8301944" y="1131542"/>
            <a:ext cx="3238829" cy="791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marL="0" marR="0" lvl="0" indent="0" algn="ctr" defTabSz="914406">
              <a:spcBef>
                <a:spcPts val="0"/>
              </a:spcBef>
              <a:spcAft>
                <a:spcPts val="0"/>
              </a:spcAft>
              <a:buNone/>
              <a:tabLst/>
              <a:defRPr/>
            </a:pPr>
            <a:r>
              <a:rPr lang="en-US" sz="4800">
                <a:solidFill>
                  <a:srgbClr val="E91F00"/>
                </a:solidFill>
                <a:latin typeface="Garamond"/>
                <a:cs typeface="Arial"/>
              </a:rPr>
              <a:t>&gt;$20K</a:t>
            </a:r>
            <a:endParaRPr lang="en-US"/>
          </a:p>
        </p:txBody>
      </p:sp>
      <p:cxnSp>
        <p:nvCxnSpPr>
          <p:cNvPr id="31" name="Straight Connector 30">
            <a:extLst>
              <a:ext uri="{FF2B5EF4-FFF2-40B4-BE49-F238E27FC236}">
                <a16:creationId xmlns:a16="http://schemas.microsoft.com/office/drawing/2014/main" id="{D1B35875-13E5-C175-22D2-4E4BACADC002}"/>
              </a:ext>
            </a:extLst>
          </p:cNvPr>
          <p:cNvCxnSpPr>
            <a:cxnSpLocks/>
          </p:cNvCxnSpPr>
          <p:nvPr/>
        </p:nvCxnSpPr>
        <p:spPr>
          <a:xfrm>
            <a:off x="9827495" y="2913065"/>
            <a:ext cx="306097" cy="0"/>
          </a:xfrm>
          <a:prstGeom prst="line">
            <a:avLst/>
          </a:prstGeom>
          <a:ln w="1905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2A17757-9EF1-6BF6-FFB2-C39EA8A7FBC7}"/>
              </a:ext>
            </a:extLst>
          </p:cNvPr>
          <p:cNvCxnSpPr>
            <a:cxnSpLocks/>
          </p:cNvCxnSpPr>
          <p:nvPr/>
        </p:nvCxnSpPr>
        <p:spPr>
          <a:xfrm>
            <a:off x="9827495" y="4800503"/>
            <a:ext cx="306097" cy="0"/>
          </a:xfrm>
          <a:prstGeom prst="line">
            <a:avLst/>
          </a:prstGeom>
          <a:ln w="1905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CB9EFC-34DA-6538-DDC8-46716EF316BA}"/>
              </a:ext>
            </a:extLst>
          </p:cNvPr>
          <p:cNvCxnSpPr>
            <a:cxnSpLocks/>
          </p:cNvCxnSpPr>
          <p:nvPr/>
        </p:nvCxnSpPr>
        <p:spPr>
          <a:xfrm>
            <a:off x="9827495" y="1098149"/>
            <a:ext cx="306097" cy="0"/>
          </a:xfrm>
          <a:prstGeom prst="line">
            <a:avLst/>
          </a:prstGeom>
          <a:ln w="19050">
            <a:solidFill>
              <a:srgbClr val="E91F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943B4F0-3511-9D47-8495-5D77B8C84A58}"/>
              </a:ext>
            </a:extLst>
          </p:cNvPr>
          <p:cNvSpPr txBox="1"/>
          <p:nvPr/>
        </p:nvSpPr>
        <p:spPr>
          <a:xfrm>
            <a:off x="8129963" y="400131"/>
            <a:ext cx="3701160" cy="461665"/>
          </a:xfrm>
          <a:prstGeom prst="rect">
            <a:avLst/>
          </a:prstGeom>
          <a:noFill/>
        </p:spPr>
        <p:txBody>
          <a:bodyPr wrap="square" lIns="91440" tIns="45720" rIns="91440" bIns="45720" anchor="t">
            <a:spAutoFit/>
          </a:bodyPr>
          <a:lstStyle/>
          <a:p>
            <a:pPr algn="ctr"/>
            <a:r>
              <a:rPr lang="en-US" sz="1200" b="1" spc="600">
                <a:solidFill>
                  <a:schemeClr val="bg1"/>
                </a:solidFill>
                <a:latin typeface="+mn-lt"/>
              </a:rPr>
              <a:t>GERIATRIC</a:t>
            </a:r>
          </a:p>
          <a:p>
            <a:pPr algn="ctr"/>
            <a:r>
              <a:rPr lang="en-US" sz="1200" b="1" spc="600">
                <a:solidFill>
                  <a:schemeClr val="bg1"/>
                </a:solidFill>
                <a:latin typeface="+mn-lt"/>
              </a:rPr>
              <a:t>SURGERY VERIFICATION</a:t>
            </a:r>
            <a:endParaRPr kumimoji="0" lang="en-US" sz="1200" b="1" i="0" u="none" strike="noStrike" kern="0" cap="none" spc="600" normalizeH="0" baseline="0" noProof="0">
              <a:ln>
                <a:noFill/>
              </a:ln>
              <a:solidFill>
                <a:schemeClr val="bg1"/>
              </a:solidFill>
              <a:effectLst/>
              <a:uLnTx/>
              <a:uFillTx/>
              <a:latin typeface="+mn-lt"/>
            </a:endParaRPr>
          </a:p>
        </p:txBody>
      </p:sp>
      <p:sp>
        <p:nvSpPr>
          <p:cNvPr id="35" name="Rectangle 34">
            <a:extLst>
              <a:ext uri="{FF2B5EF4-FFF2-40B4-BE49-F238E27FC236}">
                <a16:creationId xmlns:a16="http://schemas.microsoft.com/office/drawing/2014/main" id="{5406962C-55B8-E53D-28BC-709B57B6016B}"/>
              </a:ext>
            </a:extLst>
          </p:cNvPr>
          <p:cNvSpPr/>
          <p:nvPr/>
        </p:nvSpPr>
        <p:spPr>
          <a:xfrm>
            <a:off x="3838274" y="329742"/>
            <a:ext cx="3739833" cy="22363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1200" i="1" dirty="0">
              <a:solidFill>
                <a:schemeClr val="tx2"/>
              </a:solidFill>
              <a:ea typeface="+mn-lt"/>
              <a:cs typeface="+mn-lt"/>
            </a:endParaRPr>
          </a:p>
          <a:p>
            <a:pPr algn="ctr"/>
            <a:r>
              <a:rPr lang="en-US" sz="1200" i="1" dirty="0">
                <a:solidFill>
                  <a:schemeClr val="tx2"/>
                </a:solidFill>
                <a:ea typeface="+mn-lt"/>
                <a:cs typeface="+mn-lt"/>
              </a:rPr>
              <a:t>GSV focuses on ensuring that the care we're providing to our older adult surgical patients aligns with their values, goals, and priorities. To provide surgical care in that manner, you truly do have to put the patient first. You have to talk to them about what matters to them and align your care plan, and then determine how best to partner with the patient on that plan, to provide the best care.</a:t>
            </a:r>
          </a:p>
          <a:p>
            <a:pPr algn="ctr"/>
            <a:endParaRPr lang="en-US" sz="2000" dirty="0">
              <a:solidFill>
                <a:srgbClr val="E91F00"/>
              </a:solidFill>
              <a:latin typeface="Garamond"/>
              <a:cs typeface="Arial"/>
            </a:endParaRPr>
          </a:p>
          <a:p>
            <a:pPr lvl="1" algn="ctr"/>
            <a:r>
              <a:rPr lang="en-US" sz="2000" dirty="0">
                <a:solidFill>
                  <a:srgbClr val="E91F00"/>
                </a:solidFill>
                <a:latin typeface="Garamond"/>
                <a:cs typeface="Arial"/>
              </a:rPr>
              <a:t>Lisa Kodadek</a:t>
            </a:r>
            <a:endParaRPr lang="en-US" dirty="0">
              <a:solidFill>
                <a:srgbClr val="E91F00"/>
              </a:solidFill>
            </a:endParaRPr>
          </a:p>
          <a:p>
            <a:pPr lvl="1" algn="ctr"/>
            <a:r>
              <a:rPr lang="en-US" sz="1000" dirty="0">
                <a:solidFill>
                  <a:schemeClr val="tx2"/>
                </a:solidFill>
                <a:cs typeface="Arial"/>
              </a:rPr>
              <a:t>MD, FACS</a:t>
            </a:r>
          </a:p>
          <a:p>
            <a:pPr lvl="1" algn="ctr"/>
            <a:endParaRPr lang="en-US" sz="1000" b="1" dirty="0">
              <a:solidFill>
                <a:schemeClr val="tx2"/>
              </a:solidFill>
              <a:cs typeface="Arial"/>
            </a:endParaRPr>
          </a:p>
          <a:p>
            <a:pPr lvl="1" algn="ctr"/>
            <a:r>
              <a:rPr lang="en-US" sz="1000" b="1" dirty="0">
                <a:solidFill>
                  <a:schemeClr val="tx2"/>
                </a:solidFill>
                <a:cs typeface="Arial"/>
              </a:rPr>
              <a:t>Assistant Professor of Surgery (General,</a:t>
            </a:r>
          </a:p>
          <a:p>
            <a:pPr lvl="1" algn="ctr"/>
            <a:r>
              <a:rPr lang="en-US" sz="1000" b="1" dirty="0">
                <a:solidFill>
                  <a:schemeClr val="tx2"/>
                </a:solidFill>
                <a:cs typeface="Arial"/>
              </a:rPr>
              <a:t>Trauma &amp; Surgical Critical Care)</a:t>
            </a:r>
          </a:p>
        </p:txBody>
      </p:sp>
      <p:sp>
        <p:nvSpPr>
          <p:cNvPr id="36" name="Rounded Rectangle 16">
            <a:extLst>
              <a:ext uri="{FF2B5EF4-FFF2-40B4-BE49-F238E27FC236}">
                <a16:creationId xmlns:a16="http://schemas.microsoft.com/office/drawing/2014/main" id="{EFBE4CEA-C3C6-360A-5034-068B9C89CA2E}"/>
              </a:ext>
            </a:extLst>
          </p:cNvPr>
          <p:cNvSpPr/>
          <p:nvPr/>
        </p:nvSpPr>
        <p:spPr>
          <a:xfrm>
            <a:off x="4495284" y="9317"/>
            <a:ext cx="2500753" cy="585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marL="0" marR="0" lvl="0" indent="0" algn="ctr" defTabSz="914406" rtl="0" eaLnBrk="1" fontAlgn="auto" latinLnBrk="0" hangingPunct="1">
              <a:spcBef>
                <a:spcPts val="0"/>
              </a:spcBef>
              <a:spcAft>
                <a:spcPts val="0"/>
              </a:spcAft>
              <a:buClrTx/>
              <a:buSzTx/>
              <a:buFontTx/>
              <a:buNone/>
              <a:tabLst/>
              <a:defRPr/>
            </a:pPr>
            <a:r>
              <a:rPr lang="en-US" sz="4800" spc="-150" dirty="0">
                <a:solidFill>
                  <a:srgbClr val="E91F00"/>
                </a:solidFill>
                <a:latin typeface="Garamond" panose="02020404030301010803" pitchFamily="18" charset="0"/>
                <a:cs typeface="Arial" panose="020B0604020202020204" pitchFamily="34" charset="0"/>
              </a:rPr>
              <a:t>“</a:t>
            </a:r>
          </a:p>
        </p:txBody>
      </p:sp>
      <p:sp>
        <p:nvSpPr>
          <p:cNvPr id="37" name="TextBox 36">
            <a:extLst>
              <a:ext uri="{FF2B5EF4-FFF2-40B4-BE49-F238E27FC236}">
                <a16:creationId xmlns:a16="http://schemas.microsoft.com/office/drawing/2014/main" id="{A33BB4EB-50E4-D796-4C7C-A1851849380C}"/>
              </a:ext>
            </a:extLst>
          </p:cNvPr>
          <p:cNvSpPr txBox="1"/>
          <p:nvPr/>
        </p:nvSpPr>
        <p:spPr>
          <a:xfrm>
            <a:off x="5907999" y="1782496"/>
            <a:ext cx="0" cy="0"/>
          </a:xfrm>
          <a:prstGeom prst="rect">
            <a:avLst/>
          </a:prstGeom>
          <a:noFill/>
        </p:spPr>
        <p:txBody>
          <a:bodyPr wrap="none" lIns="0" tIns="0" rIns="0" bIns="0" rtlCol="0">
            <a:noAutofit/>
          </a:bodyPr>
          <a:lstStyle/>
          <a:p>
            <a:pPr algn="l"/>
            <a:endParaRPr lang="en-US"/>
          </a:p>
        </p:txBody>
      </p:sp>
    </p:spTree>
    <p:extLst>
      <p:ext uri="{BB962C8B-B14F-4D97-AF65-F5344CB8AC3E}">
        <p14:creationId xmlns:p14="http://schemas.microsoft.com/office/powerpoint/2010/main" val="125988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A8F1-59B8-76BF-305C-E978BF8DDFE3}"/>
              </a:ext>
            </a:extLst>
          </p:cNvPr>
          <p:cNvSpPr>
            <a:spLocks noGrp="1"/>
          </p:cNvSpPr>
          <p:nvPr>
            <p:ph type="title"/>
          </p:nvPr>
        </p:nvSpPr>
        <p:spPr>
          <a:xfrm>
            <a:off x="482573" y="428417"/>
            <a:ext cx="11249180" cy="914400"/>
          </a:xfrm>
        </p:spPr>
        <p:txBody>
          <a:bodyPr/>
          <a:lstStyle/>
          <a:p>
            <a:r>
              <a:rPr lang="en-US"/>
              <a:t>Introducing Geriatric Surgery Verification </a:t>
            </a:r>
          </a:p>
        </p:txBody>
      </p:sp>
      <p:sp>
        <p:nvSpPr>
          <p:cNvPr id="3" name="Slide Number Placeholder 2">
            <a:extLst>
              <a:ext uri="{FF2B5EF4-FFF2-40B4-BE49-F238E27FC236}">
                <a16:creationId xmlns:a16="http://schemas.microsoft.com/office/drawing/2014/main" id="{B6593796-7329-9519-99F4-C5821421F9D1}"/>
              </a:ext>
            </a:extLst>
          </p:cNvPr>
          <p:cNvSpPr>
            <a:spLocks noGrp="1"/>
          </p:cNvSpPr>
          <p:nvPr>
            <p:ph type="sldNum" sz="quarter" idx="10"/>
          </p:nvPr>
        </p:nvSpPr>
        <p:spPr>
          <a:xfrm>
            <a:off x="11122152" y="6509640"/>
            <a:ext cx="609600" cy="182880"/>
          </a:xfrm>
        </p:spPr>
        <p:txBody>
          <a:bodyPr/>
          <a:lstStyle/>
          <a:p>
            <a:fld id="{36FE75AF-770D-9E48-A5CF-19564C2878CC}" type="slidenum">
              <a:rPr lang="en-US" smtClean="0"/>
              <a:pPr/>
              <a:t>2</a:t>
            </a:fld>
            <a:endParaRPr lang="en-US"/>
          </a:p>
        </p:txBody>
      </p:sp>
      <p:sp>
        <p:nvSpPr>
          <p:cNvPr id="16" name="Oval 15">
            <a:extLst>
              <a:ext uri="{FF2B5EF4-FFF2-40B4-BE49-F238E27FC236}">
                <a16:creationId xmlns:a16="http://schemas.microsoft.com/office/drawing/2014/main" id="{9488738C-18A9-015B-421A-8C64D2CA446F}"/>
              </a:ext>
            </a:extLst>
          </p:cNvPr>
          <p:cNvSpPr/>
          <p:nvPr/>
        </p:nvSpPr>
        <p:spPr>
          <a:xfrm>
            <a:off x="9048086" y="1667304"/>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rPr>
              <a:t>1</a:t>
            </a:r>
          </a:p>
        </p:txBody>
      </p:sp>
      <p:cxnSp>
        <p:nvCxnSpPr>
          <p:cNvPr id="21" name="Straight Connector 20">
            <a:extLst>
              <a:ext uri="{FF2B5EF4-FFF2-40B4-BE49-F238E27FC236}">
                <a16:creationId xmlns:a16="http://schemas.microsoft.com/office/drawing/2014/main" id="{53437BEC-CB49-04A1-D6E6-47194EB11E5F}"/>
              </a:ext>
            </a:extLst>
          </p:cNvPr>
          <p:cNvCxnSpPr>
            <a:cxnSpLocks/>
          </p:cNvCxnSpPr>
          <p:nvPr/>
        </p:nvCxnSpPr>
        <p:spPr>
          <a:xfrm flipH="1">
            <a:off x="9050082" y="1516009"/>
            <a:ext cx="597597" cy="0"/>
          </a:xfrm>
          <a:prstGeom prst="line">
            <a:avLst/>
          </a:prstGeom>
          <a:ln w="19050">
            <a:solidFill>
              <a:srgbClr val="E91F00"/>
            </a:solidFill>
          </a:ln>
        </p:spPr>
        <p:style>
          <a:lnRef idx="1">
            <a:schemeClr val="accent1"/>
          </a:lnRef>
          <a:fillRef idx="0">
            <a:schemeClr val="accent1"/>
          </a:fillRef>
          <a:effectRef idx="0">
            <a:schemeClr val="accent1"/>
          </a:effectRef>
          <a:fontRef idx="minor">
            <a:schemeClr val="tx1"/>
          </a:fontRef>
        </p:style>
      </p:cxnSp>
      <p:sp>
        <p:nvSpPr>
          <p:cNvPr id="24" name="Rounded Rectangle 16">
            <a:extLst>
              <a:ext uri="{FF2B5EF4-FFF2-40B4-BE49-F238E27FC236}">
                <a16:creationId xmlns:a16="http://schemas.microsoft.com/office/drawing/2014/main" id="{F11404B3-A68A-3620-FF1F-8A28F288C9F8}"/>
              </a:ext>
            </a:extLst>
          </p:cNvPr>
          <p:cNvSpPr/>
          <p:nvPr/>
        </p:nvSpPr>
        <p:spPr>
          <a:xfrm>
            <a:off x="7398221" y="2251997"/>
            <a:ext cx="4050278" cy="1196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770447">
              <a:lnSpc>
                <a:spcPct val="90000"/>
              </a:lnSpc>
              <a:spcBef>
                <a:spcPct val="0"/>
              </a:spcBef>
              <a:defRPr/>
            </a:pPr>
            <a:r>
              <a:rPr lang="en-US" sz="1400">
                <a:solidFill>
                  <a:srgbClr val="0F2145"/>
                </a:solidFill>
                <a:cs typeface="Arial"/>
              </a:rPr>
              <a:t>Systematically improve surgical care and outcomes for older adults by promoting patient- and family-centered care.</a:t>
            </a:r>
            <a:endParaRPr lang="en-US">
              <a:cs typeface="Segoe UI"/>
            </a:endParaRPr>
          </a:p>
        </p:txBody>
      </p:sp>
      <p:sp>
        <p:nvSpPr>
          <p:cNvPr id="8" name="TextBox 7">
            <a:extLst>
              <a:ext uri="{FF2B5EF4-FFF2-40B4-BE49-F238E27FC236}">
                <a16:creationId xmlns:a16="http://schemas.microsoft.com/office/drawing/2014/main" id="{4A461A00-2631-D148-3544-8F46AAD915D2}"/>
              </a:ext>
            </a:extLst>
          </p:cNvPr>
          <p:cNvSpPr txBox="1"/>
          <p:nvPr/>
        </p:nvSpPr>
        <p:spPr>
          <a:xfrm>
            <a:off x="2493153" y="2057192"/>
            <a:ext cx="3931672" cy="4643195"/>
          </a:xfrm>
          <a:prstGeom prst="rect">
            <a:avLst/>
          </a:prstGeom>
          <a:noFill/>
        </p:spPr>
        <p:txBody>
          <a:bodyPr wrap="square" lIns="0" tIns="0" rIns="0" bIns="0" rtlCol="0" anchor="t">
            <a:noAutofit/>
          </a:bodyPr>
          <a:lstStyle/>
          <a:p>
            <a:pPr algn="l" fontAlgn="base"/>
            <a:r>
              <a:rPr lang="en-US" sz="1600">
                <a:solidFill>
                  <a:schemeClr val="tx2"/>
                </a:solidFill>
                <a:latin typeface="+mn-lt"/>
                <a:ea typeface="+mn-ea"/>
                <a:cs typeface="+mn-cs"/>
              </a:rPr>
              <a:t>As the fastest-growing segment of the U.S. population, older adults bring a complexity in physiological and social issues that challenge our current health-care system's perioperative care model. To address this challenge, the ACS developed the Geriatric Surgery Verification (GSV) Program. </a:t>
            </a:r>
            <a:endParaRPr lang="en-US" sz="1600">
              <a:solidFill>
                <a:schemeClr val="tx2"/>
              </a:solidFill>
              <a:latin typeface="+mn-lt"/>
              <a:ea typeface="+mn-ea"/>
              <a:cs typeface="Segoe UI"/>
            </a:endParaRPr>
          </a:p>
          <a:p>
            <a:pPr algn="l" fontAlgn="base"/>
            <a:endParaRPr lang="en-US" sz="1600">
              <a:solidFill>
                <a:schemeClr val="tx2"/>
              </a:solidFill>
              <a:latin typeface="+mn-lt"/>
              <a:ea typeface="+mn-ea"/>
              <a:cs typeface="+mn-cs"/>
            </a:endParaRPr>
          </a:p>
          <a:p>
            <a:pPr algn="l" fontAlgn="base"/>
            <a:r>
              <a:rPr lang="en-US" sz="1600">
                <a:solidFill>
                  <a:schemeClr val="tx2"/>
                </a:solidFill>
                <a:latin typeface="+mn-lt"/>
                <a:ea typeface="+mn-ea"/>
                <a:cs typeface="+mn-cs"/>
              </a:rPr>
              <a:t>The program includes evidence-based standards that specifically address and optimize the surgical care of patients. </a:t>
            </a:r>
            <a:endParaRPr lang="en-US" sz="1600">
              <a:solidFill>
                <a:schemeClr val="tx2"/>
              </a:solidFill>
              <a:latin typeface="+mn-lt"/>
              <a:ea typeface="+mn-ea"/>
              <a:cs typeface="Segoe UI"/>
            </a:endParaRPr>
          </a:p>
        </p:txBody>
      </p:sp>
      <p:sp>
        <p:nvSpPr>
          <p:cNvPr id="11" name="TextBox 10">
            <a:extLst>
              <a:ext uri="{FF2B5EF4-FFF2-40B4-BE49-F238E27FC236}">
                <a16:creationId xmlns:a16="http://schemas.microsoft.com/office/drawing/2014/main" id="{02840FB9-97F4-7847-65C8-308305B26CD3}"/>
              </a:ext>
            </a:extLst>
          </p:cNvPr>
          <p:cNvSpPr txBox="1"/>
          <p:nvPr/>
        </p:nvSpPr>
        <p:spPr>
          <a:xfrm>
            <a:off x="7264368" y="1056513"/>
            <a:ext cx="4321096" cy="307777"/>
          </a:xfrm>
          <a:prstGeom prst="rect">
            <a:avLst/>
          </a:prstGeom>
          <a:no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00" normalizeH="0" baseline="0" noProof="0">
                <a:ln>
                  <a:noFill/>
                </a:ln>
                <a:solidFill>
                  <a:srgbClr val="0F2145"/>
                </a:solidFill>
                <a:effectLst/>
                <a:uLnTx/>
                <a:uFillTx/>
                <a:latin typeface="Segoe UI" panose="020B0603020202020204"/>
              </a:rPr>
              <a:t>GOALS OF THE PROGRAM</a:t>
            </a:r>
          </a:p>
        </p:txBody>
      </p:sp>
      <p:sp>
        <p:nvSpPr>
          <p:cNvPr id="5" name="Oval 4">
            <a:extLst>
              <a:ext uri="{FF2B5EF4-FFF2-40B4-BE49-F238E27FC236}">
                <a16:creationId xmlns:a16="http://schemas.microsoft.com/office/drawing/2014/main" id="{629278FA-6E89-5A13-3015-002C38FB954A}"/>
              </a:ext>
            </a:extLst>
          </p:cNvPr>
          <p:cNvSpPr/>
          <p:nvPr/>
        </p:nvSpPr>
        <p:spPr>
          <a:xfrm>
            <a:off x="9042390" y="3303220"/>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rPr>
              <a:t>2</a:t>
            </a:r>
          </a:p>
        </p:txBody>
      </p:sp>
      <p:sp>
        <p:nvSpPr>
          <p:cNvPr id="6" name="Rounded Rectangle 16">
            <a:extLst>
              <a:ext uri="{FF2B5EF4-FFF2-40B4-BE49-F238E27FC236}">
                <a16:creationId xmlns:a16="http://schemas.microsoft.com/office/drawing/2014/main" id="{BA450E33-13CD-ED96-CB3F-0386F8805EFB}"/>
              </a:ext>
            </a:extLst>
          </p:cNvPr>
          <p:cNvSpPr/>
          <p:nvPr/>
        </p:nvSpPr>
        <p:spPr>
          <a:xfrm>
            <a:off x="7257657" y="3879809"/>
            <a:ext cx="4338803" cy="1263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770447">
              <a:lnSpc>
                <a:spcPct val="90000"/>
              </a:lnSpc>
              <a:spcBef>
                <a:spcPct val="0"/>
              </a:spcBef>
              <a:defRPr/>
            </a:pPr>
            <a:r>
              <a:rPr lang="en-US" sz="1400">
                <a:solidFill>
                  <a:srgbClr val="0F2145"/>
                </a:solidFill>
                <a:cs typeface="Arial"/>
              </a:rPr>
              <a:t>Encourage interdisciplinary input and collaboration and facilitate implementation of evidence-based practices. </a:t>
            </a:r>
            <a:endParaRPr lang="en-US">
              <a:cs typeface="Segoe UI"/>
            </a:endParaRPr>
          </a:p>
        </p:txBody>
      </p:sp>
      <p:cxnSp>
        <p:nvCxnSpPr>
          <p:cNvPr id="7" name="Straight Connector 6">
            <a:extLst>
              <a:ext uri="{FF2B5EF4-FFF2-40B4-BE49-F238E27FC236}">
                <a16:creationId xmlns:a16="http://schemas.microsoft.com/office/drawing/2014/main" id="{6B3246A7-B8BD-B6FC-FF75-538E00E7645A}"/>
              </a:ext>
            </a:extLst>
          </p:cNvPr>
          <p:cNvCxnSpPr>
            <a:cxnSpLocks/>
          </p:cNvCxnSpPr>
          <p:nvPr/>
        </p:nvCxnSpPr>
        <p:spPr>
          <a:xfrm flipH="1">
            <a:off x="9049990" y="3144475"/>
            <a:ext cx="597597" cy="0"/>
          </a:xfrm>
          <a:prstGeom prst="line">
            <a:avLst/>
          </a:prstGeom>
          <a:ln w="19050">
            <a:solidFill>
              <a:srgbClr val="E91F00"/>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FC6B5DBB-18D9-12C3-7EEF-896AC69EFB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0731" y="2312319"/>
            <a:ext cx="1659610" cy="2569718"/>
          </a:xfrm>
          <a:prstGeom prst="rect">
            <a:avLst/>
          </a:prstGeom>
        </p:spPr>
      </p:pic>
      <p:sp>
        <p:nvSpPr>
          <p:cNvPr id="26" name="Oval 25">
            <a:extLst>
              <a:ext uri="{FF2B5EF4-FFF2-40B4-BE49-F238E27FC236}">
                <a16:creationId xmlns:a16="http://schemas.microsoft.com/office/drawing/2014/main" id="{073F71FD-A75B-77AA-0255-9FF12874B5AD}"/>
              </a:ext>
            </a:extLst>
          </p:cNvPr>
          <p:cNvSpPr/>
          <p:nvPr/>
        </p:nvSpPr>
        <p:spPr>
          <a:xfrm>
            <a:off x="9048787" y="4905112"/>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kern="1200" spc="-100">
                <a:solidFill>
                  <a:prstClr val="white"/>
                </a:solidFill>
                <a:latin typeface="Garamond" panose="02020404030301010803"/>
              </a:rPr>
              <a:t>3</a:t>
            </a:r>
            <a:endParaRPr kumimoji="0" lang="en-US" sz="2400" b="0" i="0" u="none" strike="noStrike" kern="1200" cap="none" spc="-100" normalizeH="0" baseline="0" noProof="0">
              <a:ln>
                <a:noFill/>
              </a:ln>
              <a:solidFill>
                <a:prstClr val="white"/>
              </a:solidFill>
              <a:effectLst/>
              <a:uLnTx/>
              <a:uFillTx/>
              <a:latin typeface="Garamond" panose="02020404030301010803"/>
              <a:ea typeface="+mn-ea"/>
              <a:cs typeface="+mn-cs"/>
            </a:endParaRPr>
          </a:p>
        </p:txBody>
      </p:sp>
      <p:sp>
        <p:nvSpPr>
          <p:cNvPr id="27" name="Rounded Rectangle 16">
            <a:extLst>
              <a:ext uri="{FF2B5EF4-FFF2-40B4-BE49-F238E27FC236}">
                <a16:creationId xmlns:a16="http://schemas.microsoft.com/office/drawing/2014/main" id="{E5805513-ADD4-B26E-7767-B73F84EC1EAD}"/>
              </a:ext>
            </a:extLst>
          </p:cNvPr>
          <p:cNvSpPr/>
          <p:nvPr/>
        </p:nvSpPr>
        <p:spPr>
          <a:xfrm>
            <a:off x="7327291" y="5481408"/>
            <a:ext cx="4035482" cy="1263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770447">
              <a:lnSpc>
                <a:spcPct val="90000"/>
              </a:lnSpc>
              <a:spcBef>
                <a:spcPct val="0"/>
              </a:spcBef>
              <a:defRPr/>
            </a:pPr>
            <a:r>
              <a:rPr lang="en-US" sz="1400">
                <a:solidFill>
                  <a:srgbClr val="0F2145"/>
                </a:solidFill>
                <a:cs typeface="Arial"/>
              </a:rPr>
              <a:t>Concisely address the most important aspects of geriatric surgical care within the four-part ACS framework for quality improvement. </a:t>
            </a:r>
          </a:p>
        </p:txBody>
      </p:sp>
      <p:cxnSp>
        <p:nvCxnSpPr>
          <p:cNvPr id="9" name="Straight Connector 8">
            <a:extLst>
              <a:ext uri="{FF2B5EF4-FFF2-40B4-BE49-F238E27FC236}">
                <a16:creationId xmlns:a16="http://schemas.microsoft.com/office/drawing/2014/main" id="{DF8199CC-7FA7-9BDD-59A1-98742A83843E}"/>
              </a:ext>
            </a:extLst>
          </p:cNvPr>
          <p:cNvCxnSpPr>
            <a:cxnSpLocks/>
          </p:cNvCxnSpPr>
          <p:nvPr/>
        </p:nvCxnSpPr>
        <p:spPr>
          <a:xfrm flipH="1">
            <a:off x="9053042" y="4747263"/>
            <a:ext cx="597597" cy="0"/>
          </a:xfrm>
          <a:prstGeom prst="line">
            <a:avLst/>
          </a:prstGeom>
          <a:ln w="19050">
            <a:solidFill>
              <a:srgbClr val="E91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1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585D-2AA4-7A2B-6220-C9EB1D319191}"/>
              </a:ext>
            </a:extLst>
          </p:cNvPr>
          <p:cNvSpPr>
            <a:spLocks noGrp="1"/>
          </p:cNvSpPr>
          <p:nvPr>
            <p:ph type="title"/>
          </p:nvPr>
        </p:nvSpPr>
        <p:spPr>
          <a:xfrm>
            <a:off x="482573" y="428416"/>
            <a:ext cx="4073385" cy="1127667"/>
          </a:xfrm>
        </p:spPr>
        <p:txBody>
          <a:bodyPr/>
          <a:lstStyle/>
          <a:p>
            <a:r>
              <a:rPr lang="en-US"/>
              <a:t>ACS “4-Part Model” Quality Model</a:t>
            </a:r>
          </a:p>
        </p:txBody>
      </p:sp>
      <p:sp>
        <p:nvSpPr>
          <p:cNvPr id="4" name="Rectangle 3">
            <a:extLst>
              <a:ext uri="{FF2B5EF4-FFF2-40B4-BE49-F238E27FC236}">
                <a16:creationId xmlns:a16="http://schemas.microsoft.com/office/drawing/2014/main" id="{33CFE7B7-4128-48D8-0549-9B567B609346}"/>
              </a:ext>
            </a:extLst>
          </p:cNvPr>
          <p:cNvSpPr/>
          <p:nvPr/>
        </p:nvSpPr>
        <p:spPr>
          <a:xfrm>
            <a:off x="4691921" y="0"/>
            <a:ext cx="375004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46D4D8-09E4-631E-F1E6-165A4B080DC2}"/>
              </a:ext>
            </a:extLst>
          </p:cNvPr>
          <p:cNvSpPr/>
          <p:nvPr/>
        </p:nvSpPr>
        <p:spPr>
          <a:xfrm>
            <a:off x="8441960" y="0"/>
            <a:ext cx="3750040" cy="3429000"/>
          </a:xfrm>
          <a:prstGeom prst="rect">
            <a:avLst/>
          </a:prstGeom>
          <a:solidFill>
            <a:srgbClr val="0F2145">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150E21-2B5F-F0C9-E350-BB8B9801597F}"/>
              </a:ext>
            </a:extLst>
          </p:cNvPr>
          <p:cNvSpPr/>
          <p:nvPr/>
        </p:nvSpPr>
        <p:spPr>
          <a:xfrm>
            <a:off x="4691919" y="3429000"/>
            <a:ext cx="3750040" cy="3429000"/>
          </a:xfrm>
          <a:prstGeom prst="rect">
            <a:avLst/>
          </a:prstGeom>
          <a:solidFill>
            <a:srgbClr val="0F214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782EE0-509F-0CDF-C866-40FD782340C7}"/>
              </a:ext>
            </a:extLst>
          </p:cNvPr>
          <p:cNvSpPr/>
          <p:nvPr/>
        </p:nvSpPr>
        <p:spPr>
          <a:xfrm>
            <a:off x="8441960" y="3429000"/>
            <a:ext cx="3750040" cy="3429000"/>
          </a:xfrm>
          <a:prstGeom prst="rect">
            <a:avLst/>
          </a:prstGeom>
          <a:solidFill>
            <a:srgbClr val="0F214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1E5000-D430-66CE-0948-78A31033BDD5}"/>
              </a:ext>
            </a:extLst>
          </p:cNvPr>
          <p:cNvSpPr/>
          <p:nvPr/>
        </p:nvSpPr>
        <p:spPr>
          <a:xfrm>
            <a:off x="5286781" y="1267657"/>
            <a:ext cx="2560320" cy="6654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18288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000">
                <a:solidFill>
                  <a:schemeClr val="bg1"/>
                </a:solidFill>
                <a:latin typeface="+mj-lt"/>
              </a:rPr>
              <a:t>Standards</a:t>
            </a:r>
          </a:p>
        </p:txBody>
      </p:sp>
      <p:sp>
        <p:nvSpPr>
          <p:cNvPr id="10" name="Graphic 9">
            <a:extLst>
              <a:ext uri="{FF2B5EF4-FFF2-40B4-BE49-F238E27FC236}">
                <a16:creationId xmlns:a16="http://schemas.microsoft.com/office/drawing/2014/main" id="{3D76BD19-8554-B8EE-4177-1D58E16ADF77}"/>
              </a:ext>
            </a:extLst>
          </p:cNvPr>
          <p:cNvSpPr/>
          <p:nvPr/>
        </p:nvSpPr>
        <p:spPr>
          <a:xfrm>
            <a:off x="6347046" y="675234"/>
            <a:ext cx="439790" cy="561434"/>
          </a:xfrm>
          <a:custGeom>
            <a:avLst/>
            <a:gdLst>
              <a:gd name="connsiteX0" fmla="*/ 479040 w 544166"/>
              <a:gd name="connsiteY0" fmla="*/ 0 h 694680"/>
              <a:gd name="connsiteX1" fmla="*/ 65126 w 544166"/>
              <a:gd name="connsiteY1" fmla="*/ 0 h 694680"/>
              <a:gd name="connsiteX2" fmla="*/ 0 w 544166"/>
              <a:gd name="connsiteY2" fmla="*/ 65126 h 694680"/>
              <a:gd name="connsiteX3" fmla="*/ 0 w 544166"/>
              <a:gd name="connsiteY3" fmla="*/ 629555 h 694680"/>
              <a:gd name="connsiteX4" fmla="*/ 65126 w 544166"/>
              <a:gd name="connsiteY4" fmla="*/ 694681 h 694680"/>
              <a:gd name="connsiteX5" fmla="*/ 72363 w 544166"/>
              <a:gd name="connsiteY5" fmla="*/ 694681 h 694680"/>
              <a:gd name="connsiteX6" fmla="*/ 479040 w 544166"/>
              <a:gd name="connsiteY6" fmla="*/ 694681 h 694680"/>
              <a:gd name="connsiteX7" fmla="*/ 544167 w 544166"/>
              <a:gd name="connsiteY7" fmla="*/ 629555 h 694680"/>
              <a:gd name="connsiteX8" fmla="*/ 544167 w 544166"/>
              <a:gd name="connsiteY8" fmla="*/ 65126 h 694680"/>
              <a:gd name="connsiteX9" fmla="*/ 479040 w 544166"/>
              <a:gd name="connsiteY9" fmla="*/ 0 h 694680"/>
              <a:gd name="connsiteX10" fmla="*/ 306576 w 544166"/>
              <a:gd name="connsiteY10" fmla="*/ 50051 h 694680"/>
              <a:gd name="connsiteX11" fmla="*/ 410778 w 544166"/>
              <a:gd name="connsiteY11" fmla="*/ 50051 h 694680"/>
              <a:gd name="connsiteX12" fmla="*/ 425251 w 544166"/>
              <a:gd name="connsiteY12" fmla="*/ 64523 h 694680"/>
              <a:gd name="connsiteX13" fmla="*/ 410778 w 544166"/>
              <a:gd name="connsiteY13" fmla="*/ 78996 h 694680"/>
              <a:gd name="connsiteX14" fmla="*/ 306576 w 544166"/>
              <a:gd name="connsiteY14" fmla="*/ 78996 h 694680"/>
              <a:gd name="connsiteX15" fmla="*/ 292104 w 544166"/>
              <a:gd name="connsiteY15" fmla="*/ 64523 h 694680"/>
              <a:gd name="connsiteX16" fmla="*/ 306576 w 544166"/>
              <a:gd name="connsiteY16" fmla="*/ 50051 h 694680"/>
              <a:gd name="connsiteX17" fmla="*/ 72121 w 544166"/>
              <a:gd name="connsiteY17" fmla="*/ 52945 h 694680"/>
              <a:gd name="connsiteX18" fmla="*/ 86594 w 544166"/>
              <a:gd name="connsiteY18" fmla="*/ 38473 h 694680"/>
              <a:gd name="connsiteX19" fmla="*/ 196585 w 544166"/>
              <a:gd name="connsiteY19" fmla="*/ 38473 h 694680"/>
              <a:gd name="connsiteX20" fmla="*/ 211058 w 544166"/>
              <a:gd name="connsiteY20" fmla="*/ 52945 h 694680"/>
              <a:gd name="connsiteX21" fmla="*/ 196585 w 544166"/>
              <a:gd name="connsiteY21" fmla="*/ 67418 h 694680"/>
              <a:gd name="connsiteX22" fmla="*/ 101066 w 544166"/>
              <a:gd name="connsiteY22" fmla="*/ 67418 h 694680"/>
              <a:gd name="connsiteX23" fmla="*/ 101066 w 544166"/>
              <a:gd name="connsiteY23" fmla="*/ 183198 h 694680"/>
              <a:gd name="connsiteX24" fmla="*/ 216847 w 544166"/>
              <a:gd name="connsiteY24" fmla="*/ 183198 h 694680"/>
              <a:gd name="connsiteX25" fmla="*/ 216847 w 544166"/>
              <a:gd name="connsiteY25" fmla="*/ 144122 h 694680"/>
              <a:gd name="connsiteX26" fmla="*/ 231319 w 544166"/>
              <a:gd name="connsiteY26" fmla="*/ 129650 h 694680"/>
              <a:gd name="connsiteX27" fmla="*/ 245792 w 544166"/>
              <a:gd name="connsiteY27" fmla="*/ 144122 h 694680"/>
              <a:gd name="connsiteX28" fmla="*/ 245792 w 544166"/>
              <a:gd name="connsiteY28" fmla="*/ 197671 h 694680"/>
              <a:gd name="connsiteX29" fmla="*/ 231319 w 544166"/>
              <a:gd name="connsiteY29" fmla="*/ 212143 h 694680"/>
              <a:gd name="connsiteX30" fmla="*/ 86594 w 544166"/>
              <a:gd name="connsiteY30" fmla="*/ 212143 h 694680"/>
              <a:gd name="connsiteX31" fmla="*/ 72121 w 544166"/>
              <a:gd name="connsiteY31" fmla="*/ 197671 h 694680"/>
              <a:gd name="connsiteX32" fmla="*/ 72121 w 544166"/>
              <a:gd name="connsiteY32" fmla="*/ 52945 h 694680"/>
              <a:gd name="connsiteX33" fmla="*/ 72121 w 544166"/>
              <a:gd name="connsiteY33" fmla="*/ 274978 h 694680"/>
              <a:gd name="connsiteX34" fmla="*/ 86594 w 544166"/>
              <a:gd name="connsiteY34" fmla="*/ 260505 h 694680"/>
              <a:gd name="connsiteX35" fmla="*/ 196585 w 544166"/>
              <a:gd name="connsiteY35" fmla="*/ 260505 h 694680"/>
              <a:gd name="connsiteX36" fmla="*/ 211058 w 544166"/>
              <a:gd name="connsiteY36" fmla="*/ 274978 h 694680"/>
              <a:gd name="connsiteX37" fmla="*/ 196585 w 544166"/>
              <a:gd name="connsiteY37" fmla="*/ 289450 h 694680"/>
              <a:gd name="connsiteX38" fmla="*/ 101066 w 544166"/>
              <a:gd name="connsiteY38" fmla="*/ 289450 h 694680"/>
              <a:gd name="connsiteX39" fmla="*/ 101066 w 544166"/>
              <a:gd name="connsiteY39" fmla="*/ 405231 h 694680"/>
              <a:gd name="connsiteX40" fmla="*/ 216847 w 544166"/>
              <a:gd name="connsiteY40" fmla="*/ 405231 h 694680"/>
              <a:gd name="connsiteX41" fmla="*/ 216847 w 544166"/>
              <a:gd name="connsiteY41" fmla="*/ 366155 h 694680"/>
              <a:gd name="connsiteX42" fmla="*/ 231319 w 544166"/>
              <a:gd name="connsiteY42" fmla="*/ 351682 h 694680"/>
              <a:gd name="connsiteX43" fmla="*/ 245792 w 544166"/>
              <a:gd name="connsiteY43" fmla="*/ 366155 h 694680"/>
              <a:gd name="connsiteX44" fmla="*/ 245792 w 544166"/>
              <a:gd name="connsiteY44" fmla="*/ 419703 h 694680"/>
              <a:gd name="connsiteX45" fmla="*/ 231319 w 544166"/>
              <a:gd name="connsiteY45" fmla="*/ 434176 h 694680"/>
              <a:gd name="connsiteX46" fmla="*/ 86594 w 544166"/>
              <a:gd name="connsiteY46" fmla="*/ 434176 h 694680"/>
              <a:gd name="connsiteX47" fmla="*/ 72121 w 544166"/>
              <a:gd name="connsiteY47" fmla="*/ 419703 h 694680"/>
              <a:gd name="connsiteX48" fmla="*/ 72121 w 544166"/>
              <a:gd name="connsiteY48" fmla="*/ 274978 h 694680"/>
              <a:gd name="connsiteX49" fmla="*/ 245792 w 544166"/>
              <a:gd name="connsiteY49" fmla="*/ 641736 h 694680"/>
              <a:gd name="connsiteX50" fmla="*/ 231319 w 544166"/>
              <a:gd name="connsiteY50" fmla="*/ 656208 h 694680"/>
              <a:gd name="connsiteX51" fmla="*/ 86594 w 544166"/>
              <a:gd name="connsiteY51" fmla="*/ 656208 h 694680"/>
              <a:gd name="connsiteX52" fmla="*/ 72121 w 544166"/>
              <a:gd name="connsiteY52" fmla="*/ 641736 h 694680"/>
              <a:gd name="connsiteX53" fmla="*/ 72121 w 544166"/>
              <a:gd name="connsiteY53" fmla="*/ 497010 h 694680"/>
              <a:gd name="connsiteX54" fmla="*/ 86594 w 544166"/>
              <a:gd name="connsiteY54" fmla="*/ 482538 h 694680"/>
              <a:gd name="connsiteX55" fmla="*/ 196585 w 544166"/>
              <a:gd name="connsiteY55" fmla="*/ 482538 h 694680"/>
              <a:gd name="connsiteX56" fmla="*/ 211058 w 544166"/>
              <a:gd name="connsiteY56" fmla="*/ 497010 h 694680"/>
              <a:gd name="connsiteX57" fmla="*/ 196585 w 544166"/>
              <a:gd name="connsiteY57" fmla="*/ 511483 h 694680"/>
              <a:gd name="connsiteX58" fmla="*/ 101066 w 544166"/>
              <a:gd name="connsiteY58" fmla="*/ 511483 h 694680"/>
              <a:gd name="connsiteX59" fmla="*/ 101066 w 544166"/>
              <a:gd name="connsiteY59" fmla="*/ 627263 h 694680"/>
              <a:gd name="connsiteX60" fmla="*/ 216847 w 544166"/>
              <a:gd name="connsiteY60" fmla="*/ 627263 h 694680"/>
              <a:gd name="connsiteX61" fmla="*/ 216847 w 544166"/>
              <a:gd name="connsiteY61" fmla="*/ 588187 h 694680"/>
              <a:gd name="connsiteX62" fmla="*/ 231319 w 544166"/>
              <a:gd name="connsiteY62" fmla="*/ 573715 h 694680"/>
              <a:gd name="connsiteX63" fmla="*/ 245792 w 544166"/>
              <a:gd name="connsiteY63" fmla="*/ 588187 h 694680"/>
              <a:gd name="connsiteX64" fmla="*/ 245792 w 544166"/>
              <a:gd name="connsiteY64" fmla="*/ 641736 h 694680"/>
              <a:gd name="connsiteX65" fmla="*/ 255922 w 544166"/>
              <a:gd name="connsiteY65" fmla="*/ 525956 h 694680"/>
              <a:gd name="connsiteX66" fmla="*/ 182113 w 544166"/>
              <a:gd name="connsiteY66" fmla="*/ 599765 h 694680"/>
              <a:gd name="connsiteX67" fmla="*/ 171982 w 544166"/>
              <a:gd name="connsiteY67" fmla="*/ 604107 h 694680"/>
              <a:gd name="connsiteX68" fmla="*/ 161851 w 544166"/>
              <a:gd name="connsiteY68" fmla="*/ 599765 h 694680"/>
              <a:gd name="connsiteX69" fmla="*/ 125670 w 544166"/>
              <a:gd name="connsiteY69" fmla="*/ 563584 h 694680"/>
              <a:gd name="connsiteX70" fmla="*/ 125670 w 544166"/>
              <a:gd name="connsiteY70" fmla="*/ 543323 h 694680"/>
              <a:gd name="connsiteX71" fmla="*/ 145931 w 544166"/>
              <a:gd name="connsiteY71" fmla="*/ 543323 h 694680"/>
              <a:gd name="connsiteX72" fmla="*/ 171982 w 544166"/>
              <a:gd name="connsiteY72" fmla="*/ 569373 h 694680"/>
              <a:gd name="connsiteX73" fmla="*/ 235661 w 544166"/>
              <a:gd name="connsiteY73" fmla="*/ 505694 h 694680"/>
              <a:gd name="connsiteX74" fmla="*/ 255922 w 544166"/>
              <a:gd name="connsiteY74" fmla="*/ 505694 h 694680"/>
              <a:gd name="connsiteX75" fmla="*/ 255922 w 544166"/>
              <a:gd name="connsiteY75" fmla="*/ 505694 h 694680"/>
              <a:gd name="connsiteX76" fmla="*/ 255922 w 544166"/>
              <a:gd name="connsiteY76" fmla="*/ 525956 h 694680"/>
              <a:gd name="connsiteX77" fmla="*/ 255922 w 544166"/>
              <a:gd name="connsiteY77" fmla="*/ 303923 h 694680"/>
              <a:gd name="connsiteX78" fmla="*/ 182113 w 544166"/>
              <a:gd name="connsiteY78" fmla="*/ 377733 h 694680"/>
              <a:gd name="connsiteX79" fmla="*/ 171982 w 544166"/>
              <a:gd name="connsiteY79" fmla="*/ 382075 h 694680"/>
              <a:gd name="connsiteX80" fmla="*/ 161851 w 544166"/>
              <a:gd name="connsiteY80" fmla="*/ 377733 h 694680"/>
              <a:gd name="connsiteX81" fmla="*/ 125670 w 544166"/>
              <a:gd name="connsiteY81" fmla="*/ 341552 h 694680"/>
              <a:gd name="connsiteX82" fmla="*/ 125670 w 544166"/>
              <a:gd name="connsiteY82" fmla="*/ 321290 h 694680"/>
              <a:gd name="connsiteX83" fmla="*/ 145931 w 544166"/>
              <a:gd name="connsiteY83" fmla="*/ 321290 h 694680"/>
              <a:gd name="connsiteX84" fmla="*/ 171982 w 544166"/>
              <a:gd name="connsiteY84" fmla="*/ 347340 h 694680"/>
              <a:gd name="connsiteX85" fmla="*/ 235661 w 544166"/>
              <a:gd name="connsiteY85" fmla="*/ 283661 h 694680"/>
              <a:gd name="connsiteX86" fmla="*/ 255922 w 544166"/>
              <a:gd name="connsiteY86" fmla="*/ 283661 h 694680"/>
              <a:gd name="connsiteX87" fmla="*/ 255922 w 544166"/>
              <a:gd name="connsiteY87" fmla="*/ 283661 h 694680"/>
              <a:gd name="connsiteX88" fmla="*/ 255922 w 544166"/>
              <a:gd name="connsiteY88" fmla="*/ 303923 h 694680"/>
              <a:gd name="connsiteX89" fmla="*/ 255922 w 544166"/>
              <a:gd name="connsiteY89" fmla="*/ 81890 h 694680"/>
              <a:gd name="connsiteX90" fmla="*/ 182113 w 544166"/>
              <a:gd name="connsiteY90" fmla="*/ 155700 h 694680"/>
              <a:gd name="connsiteX91" fmla="*/ 171982 w 544166"/>
              <a:gd name="connsiteY91" fmla="*/ 160042 h 694680"/>
              <a:gd name="connsiteX92" fmla="*/ 161851 w 544166"/>
              <a:gd name="connsiteY92" fmla="*/ 155700 h 694680"/>
              <a:gd name="connsiteX93" fmla="*/ 125670 w 544166"/>
              <a:gd name="connsiteY93" fmla="*/ 119519 h 694680"/>
              <a:gd name="connsiteX94" fmla="*/ 125670 w 544166"/>
              <a:gd name="connsiteY94" fmla="*/ 99257 h 694680"/>
              <a:gd name="connsiteX95" fmla="*/ 145931 w 544166"/>
              <a:gd name="connsiteY95" fmla="*/ 99257 h 694680"/>
              <a:gd name="connsiteX96" fmla="*/ 171982 w 544166"/>
              <a:gd name="connsiteY96" fmla="*/ 125308 h 694680"/>
              <a:gd name="connsiteX97" fmla="*/ 235661 w 544166"/>
              <a:gd name="connsiteY97" fmla="*/ 61629 h 694680"/>
              <a:gd name="connsiteX98" fmla="*/ 255922 w 544166"/>
              <a:gd name="connsiteY98" fmla="*/ 61629 h 694680"/>
              <a:gd name="connsiteX99" fmla="*/ 255922 w 544166"/>
              <a:gd name="connsiteY99" fmla="*/ 61629 h 694680"/>
              <a:gd name="connsiteX100" fmla="*/ 255922 w 544166"/>
              <a:gd name="connsiteY100" fmla="*/ 81890 h 694680"/>
              <a:gd name="connsiteX101" fmla="*/ 457090 w 544166"/>
              <a:gd name="connsiteY101" fmla="*/ 646077 h 694680"/>
              <a:gd name="connsiteX102" fmla="*/ 306576 w 544166"/>
              <a:gd name="connsiteY102" fmla="*/ 646077 h 694680"/>
              <a:gd name="connsiteX103" fmla="*/ 292104 w 544166"/>
              <a:gd name="connsiteY103" fmla="*/ 631605 h 694680"/>
              <a:gd name="connsiteX104" fmla="*/ 306576 w 544166"/>
              <a:gd name="connsiteY104" fmla="*/ 617132 h 694680"/>
              <a:gd name="connsiteX105" fmla="*/ 457090 w 544166"/>
              <a:gd name="connsiteY105" fmla="*/ 617132 h 694680"/>
              <a:gd name="connsiteX106" fmla="*/ 471563 w 544166"/>
              <a:gd name="connsiteY106" fmla="*/ 631605 h 694680"/>
              <a:gd name="connsiteX107" fmla="*/ 457090 w 544166"/>
              <a:gd name="connsiteY107" fmla="*/ 646077 h 694680"/>
              <a:gd name="connsiteX108" fmla="*/ 457090 w 544166"/>
              <a:gd name="connsiteY108" fmla="*/ 583846 h 694680"/>
              <a:gd name="connsiteX109" fmla="*/ 306576 w 544166"/>
              <a:gd name="connsiteY109" fmla="*/ 583846 h 694680"/>
              <a:gd name="connsiteX110" fmla="*/ 292104 w 544166"/>
              <a:gd name="connsiteY110" fmla="*/ 569373 h 694680"/>
              <a:gd name="connsiteX111" fmla="*/ 306576 w 544166"/>
              <a:gd name="connsiteY111" fmla="*/ 554901 h 694680"/>
              <a:gd name="connsiteX112" fmla="*/ 457090 w 544166"/>
              <a:gd name="connsiteY112" fmla="*/ 554901 h 694680"/>
              <a:gd name="connsiteX113" fmla="*/ 471563 w 544166"/>
              <a:gd name="connsiteY113" fmla="*/ 569373 h 694680"/>
              <a:gd name="connsiteX114" fmla="*/ 457090 w 544166"/>
              <a:gd name="connsiteY114" fmla="*/ 583846 h 694680"/>
              <a:gd name="connsiteX115" fmla="*/ 292104 w 544166"/>
              <a:gd name="connsiteY115" fmla="*/ 508589 h 694680"/>
              <a:gd name="connsiteX116" fmla="*/ 306576 w 544166"/>
              <a:gd name="connsiteY116" fmla="*/ 494116 h 694680"/>
              <a:gd name="connsiteX117" fmla="*/ 410778 w 544166"/>
              <a:gd name="connsiteY117" fmla="*/ 494116 h 694680"/>
              <a:gd name="connsiteX118" fmla="*/ 425251 w 544166"/>
              <a:gd name="connsiteY118" fmla="*/ 508589 h 694680"/>
              <a:gd name="connsiteX119" fmla="*/ 410778 w 544166"/>
              <a:gd name="connsiteY119" fmla="*/ 523061 h 694680"/>
              <a:gd name="connsiteX120" fmla="*/ 306576 w 544166"/>
              <a:gd name="connsiteY120" fmla="*/ 523061 h 694680"/>
              <a:gd name="connsiteX121" fmla="*/ 292104 w 544166"/>
              <a:gd name="connsiteY121" fmla="*/ 508589 h 694680"/>
              <a:gd name="connsiteX122" fmla="*/ 457090 w 544166"/>
              <a:gd name="connsiteY122" fmla="*/ 424045 h 694680"/>
              <a:gd name="connsiteX123" fmla="*/ 306576 w 544166"/>
              <a:gd name="connsiteY123" fmla="*/ 424045 h 694680"/>
              <a:gd name="connsiteX124" fmla="*/ 292104 w 544166"/>
              <a:gd name="connsiteY124" fmla="*/ 409572 h 694680"/>
              <a:gd name="connsiteX125" fmla="*/ 306576 w 544166"/>
              <a:gd name="connsiteY125" fmla="*/ 395100 h 694680"/>
              <a:gd name="connsiteX126" fmla="*/ 457090 w 544166"/>
              <a:gd name="connsiteY126" fmla="*/ 395100 h 694680"/>
              <a:gd name="connsiteX127" fmla="*/ 471563 w 544166"/>
              <a:gd name="connsiteY127" fmla="*/ 409572 h 694680"/>
              <a:gd name="connsiteX128" fmla="*/ 457090 w 544166"/>
              <a:gd name="connsiteY128" fmla="*/ 424045 h 694680"/>
              <a:gd name="connsiteX129" fmla="*/ 457090 w 544166"/>
              <a:gd name="connsiteY129" fmla="*/ 361813 h 694680"/>
              <a:gd name="connsiteX130" fmla="*/ 306576 w 544166"/>
              <a:gd name="connsiteY130" fmla="*/ 361813 h 694680"/>
              <a:gd name="connsiteX131" fmla="*/ 292104 w 544166"/>
              <a:gd name="connsiteY131" fmla="*/ 347340 h 694680"/>
              <a:gd name="connsiteX132" fmla="*/ 306576 w 544166"/>
              <a:gd name="connsiteY132" fmla="*/ 332868 h 694680"/>
              <a:gd name="connsiteX133" fmla="*/ 457090 w 544166"/>
              <a:gd name="connsiteY133" fmla="*/ 332868 h 694680"/>
              <a:gd name="connsiteX134" fmla="*/ 471563 w 544166"/>
              <a:gd name="connsiteY134" fmla="*/ 347340 h 694680"/>
              <a:gd name="connsiteX135" fmla="*/ 457090 w 544166"/>
              <a:gd name="connsiteY135" fmla="*/ 361813 h 694680"/>
              <a:gd name="connsiteX136" fmla="*/ 292104 w 544166"/>
              <a:gd name="connsiteY136" fmla="*/ 286556 h 694680"/>
              <a:gd name="connsiteX137" fmla="*/ 306576 w 544166"/>
              <a:gd name="connsiteY137" fmla="*/ 272083 h 694680"/>
              <a:gd name="connsiteX138" fmla="*/ 410778 w 544166"/>
              <a:gd name="connsiteY138" fmla="*/ 272083 h 694680"/>
              <a:gd name="connsiteX139" fmla="*/ 425251 w 544166"/>
              <a:gd name="connsiteY139" fmla="*/ 286556 h 694680"/>
              <a:gd name="connsiteX140" fmla="*/ 410778 w 544166"/>
              <a:gd name="connsiteY140" fmla="*/ 301028 h 694680"/>
              <a:gd name="connsiteX141" fmla="*/ 306576 w 544166"/>
              <a:gd name="connsiteY141" fmla="*/ 301028 h 694680"/>
              <a:gd name="connsiteX142" fmla="*/ 292104 w 544166"/>
              <a:gd name="connsiteY142" fmla="*/ 286556 h 694680"/>
              <a:gd name="connsiteX143" fmla="*/ 457090 w 544166"/>
              <a:gd name="connsiteY143" fmla="*/ 202012 h 694680"/>
              <a:gd name="connsiteX144" fmla="*/ 306576 w 544166"/>
              <a:gd name="connsiteY144" fmla="*/ 202012 h 694680"/>
              <a:gd name="connsiteX145" fmla="*/ 292104 w 544166"/>
              <a:gd name="connsiteY145" fmla="*/ 187540 h 694680"/>
              <a:gd name="connsiteX146" fmla="*/ 306576 w 544166"/>
              <a:gd name="connsiteY146" fmla="*/ 173067 h 694680"/>
              <a:gd name="connsiteX147" fmla="*/ 457090 w 544166"/>
              <a:gd name="connsiteY147" fmla="*/ 173067 h 694680"/>
              <a:gd name="connsiteX148" fmla="*/ 471563 w 544166"/>
              <a:gd name="connsiteY148" fmla="*/ 187540 h 694680"/>
              <a:gd name="connsiteX149" fmla="*/ 457090 w 544166"/>
              <a:gd name="connsiteY149" fmla="*/ 202012 h 694680"/>
              <a:gd name="connsiteX150" fmla="*/ 457090 w 544166"/>
              <a:gd name="connsiteY150" fmla="*/ 139780 h 694680"/>
              <a:gd name="connsiteX151" fmla="*/ 306576 w 544166"/>
              <a:gd name="connsiteY151" fmla="*/ 139780 h 694680"/>
              <a:gd name="connsiteX152" fmla="*/ 292104 w 544166"/>
              <a:gd name="connsiteY152" fmla="*/ 125308 h 694680"/>
              <a:gd name="connsiteX153" fmla="*/ 306576 w 544166"/>
              <a:gd name="connsiteY153" fmla="*/ 110835 h 694680"/>
              <a:gd name="connsiteX154" fmla="*/ 457090 w 544166"/>
              <a:gd name="connsiteY154" fmla="*/ 110835 h 694680"/>
              <a:gd name="connsiteX155" fmla="*/ 471563 w 544166"/>
              <a:gd name="connsiteY155" fmla="*/ 125308 h 694680"/>
              <a:gd name="connsiteX156" fmla="*/ 457090 w 544166"/>
              <a:gd name="connsiteY156" fmla="*/ 139780 h 69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44166" h="694680">
                <a:moveTo>
                  <a:pt x="479040" y="0"/>
                </a:moveTo>
                <a:lnTo>
                  <a:pt x="65126" y="0"/>
                </a:lnTo>
                <a:cubicBezTo>
                  <a:pt x="24603" y="0"/>
                  <a:pt x="0" y="24603"/>
                  <a:pt x="0" y="65126"/>
                </a:cubicBezTo>
                <a:lnTo>
                  <a:pt x="0" y="629555"/>
                </a:lnTo>
                <a:cubicBezTo>
                  <a:pt x="0" y="670078"/>
                  <a:pt x="24603" y="694681"/>
                  <a:pt x="65126" y="694681"/>
                </a:cubicBezTo>
                <a:lnTo>
                  <a:pt x="72363" y="694681"/>
                </a:lnTo>
                <a:lnTo>
                  <a:pt x="479040" y="694681"/>
                </a:lnTo>
                <a:cubicBezTo>
                  <a:pt x="519563" y="694681"/>
                  <a:pt x="544167" y="670078"/>
                  <a:pt x="544167" y="629555"/>
                </a:cubicBezTo>
                <a:lnTo>
                  <a:pt x="544167" y="65126"/>
                </a:lnTo>
                <a:cubicBezTo>
                  <a:pt x="544167" y="24603"/>
                  <a:pt x="519563" y="0"/>
                  <a:pt x="479040" y="0"/>
                </a:cubicBezTo>
                <a:close/>
                <a:moveTo>
                  <a:pt x="306576" y="50051"/>
                </a:moveTo>
                <a:lnTo>
                  <a:pt x="410778" y="50051"/>
                </a:lnTo>
                <a:cubicBezTo>
                  <a:pt x="419462" y="50051"/>
                  <a:pt x="425251" y="55840"/>
                  <a:pt x="425251" y="64523"/>
                </a:cubicBezTo>
                <a:cubicBezTo>
                  <a:pt x="425251" y="73207"/>
                  <a:pt x="419462" y="78996"/>
                  <a:pt x="410778" y="78996"/>
                </a:cubicBezTo>
                <a:lnTo>
                  <a:pt x="306576" y="78996"/>
                </a:lnTo>
                <a:cubicBezTo>
                  <a:pt x="297893" y="78996"/>
                  <a:pt x="292104" y="73207"/>
                  <a:pt x="292104" y="64523"/>
                </a:cubicBezTo>
                <a:cubicBezTo>
                  <a:pt x="292104" y="55840"/>
                  <a:pt x="297893" y="50051"/>
                  <a:pt x="306576" y="50051"/>
                </a:cubicBezTo>
                <a:close/>
                <a:moveTo>
                  <a:pt x="72121" y="52945"/>
                </a:moveTo>
                <a:cubicBezTo>
                  <a:pt x="72121" y="44262"/>
                  <a:pt x="77910" y="38473"/>
                  <a:pt x="86594" y="38473"/>
                </a:cubicBezTo>
                <a:lnTo>
                  <a:pt x="196585" y="38473"/>
                </a:lnTo>
                <a:cubicBezTo>
                  <a:pt x="205269" y="38473"/>
                  <a:pt x="211058" y="44262"/>
                  <a:pt x="211058" y="52945"/>
                </a:cubicBezTo>
                <a:cubicBezTo>
                  <a:pt x="211058" y="61629"/>
                  <a:pt x="205269" y="67418"/>
                  <a:pt x="196585" y="67418"/>
                </a:cubicBezTo>
                <a:lnTo>
                  <a:pt x="101066" y="67418"/>
                </a:lnTo>
                <a:lnTo>
                  <a:pt x="101066" y="183198"/>
                </a:lnTo>
                <a:lnTo>
                  <a:pt x="216847" y="183198"/>
                </a:lnTo>
                <a:lnTo>
                  <a:pt x="216847" y="144122"/>
                </a:lnTo>
                <a:cubicBezTo>
                  <a:pt x="216847" y="135439"/>
                  <a:pt x="222636" y="129650"/>
                  <a:pt x="231319" y="129650"/>
                </a:cubicBezTo>
                <a:cubicBezTo>
                  <a:pt x="240003" y="129650"/>
                  <a:pt x="245792" y="135439"/>
                  <a:pt x="245792" y="144122"/>
                </a:cubicBezTo>
                <a:lnTo>
                  <a:pt x="245792" y="197671"/>
                </a:lnTo>
                <a:cubicBezTo>
                  <a:pt x="245792" y="206354"/>
                  <a:pt x="240003" y="212143"/>
                  <a:pt x="231319" y="212143"/>
                </a:cubicBezTo>
                <a:lnTo>
                  <a:pt x="86594" y="212143"/>
                </a:lnTo>
                <a:cubicBezTo>
                  <a:pt x="77910" y="212143"/>
                  <a:pt x="72121" y="206354"/>
                  <a:pt x="72121" y="197671"/>
                </a:cubicBezTo>
                <a:lnTo>
                  <a:pt x="72121" y="52945"/>
                </a:lnTo>
                <a:close/>
                <a:moveTo>
                  <a:pt x="72121" y="274978"/>
                </a:moveTo>
                <a:cubicBezTo>
                  <a:pt x="72121" y="266294"/>
                  <a:pt x="77910" y="260505"/>
                  <a:pt x="86594" y="260505"/>
                </a:cubicBezTo>
                <a:lnTo>
                  <a:pt x="196585" y="260505"/>
                </a:lnTo>
                <a:cubicBezTo>
                  <a:pt x="205269" y="260505"/>
                  <a:pt x="211058" y="266294"/>
                  <a:pt x="211058" y="274978"/>
                </a:cubicBezTo>
                <a:cubicBezTo>
                  <a:pt x="211058" y="283661"/>
                  <a:pt x="205269" y="289450"/>
                  <a:pt x="196585" y="289450"/>
                </a:cubicBezTo>
                <a:lnTo>
                  <a:pt x="101066" y="289450"/>
                </a:lnTo>
                <a:lnTo>
                  <a:pt x="101066" y="405231"/>
                </a:lnTo>
                <a:lnTo>
                  <a:pt x="216847" y="405231"/>
                </a:lnTo>
                <a:lnTo>
                  <a:pt x="216847" y="366155"/>
                </a:lnTo>
                <a:cubicBezTo>
                  <a:pt x="216847" y="357471"/>
                  <a:pt x="222636" y="351682"/>
                  <a:pt x="231319" y="351682"/>
                </a:cubicBezTo>
                <a:cubicBezTo>
                  <a:pt x="240003" y="351682"/>
                  <a:pt x="245792" y="357471"/>
                  <a:pt x="245792" y="366155"/>
                </a:cubicBezTo>
                <a:lnTo>
                  <a:pt x="245792" y="419703"/>
                </a:lnTo>
                <a:cubicBezTo>
                  <a:pt x="245792" y="428387"/>
                  <a:pt x="240003" y="434176"/>
                  <a:pt x="231319" y="434176"/>
                </a:cubicBezTo>
                <a:lnTo>
                  <a:pt x="86594" y="434176"/>
                </a:lnTo>
                <a:cubicBezTo>
                  <a:pt x="77910" y="434176"/>
                  <a:pt x="72121" y="428387"/>
                  <a:pt x="72121" y="419703"/>
                </a:cubicBezTo>
                <a:lnTo>
                  <a:pt x="72121" y="274978"/>
                </a:lnTo>
                <a:close/>
                <a:moveTo>
                  <a:pt x="245792" y="641736"/>
                </a:moveTo>
                <a:cubicBezTo>
                  <a:pt x="245792" y="650419"/>
                  <a:pt x="240003" y="656208"/>
                  <a:pt x="231319" y="656208"/>
                </a:cubicBezTo>
                <a:lnTo>
                  <a:pt x="86594" y="656208"/>
                </a:lnTo>
                <a:cubicBezTo>
                  <a:pt x="77910" y="656208"/>
                  <a:pt x="72121" y="650419"/>
                  <a:pt x="72121" y="641736"/>
                </a:cubicBezTo>
                <a:lnTo>
                  <a:pt x="72121" y="497010"/>
                </a:lnTo>
                <a:cubicBezTo>
                  <a:pt x="72121" y="488327"/>
                  <a:pt x="77910" y="482538"/>
                  <a:pt x="86594" y="482538"/>
                </a:cubicBezTo>
                <a:lnTo>
                  <a:pt x="196585" y="482538"/>
                </a:lnTo>
                <a:cubicBezTo>
                  <a:pt x="205269" y="482538"/>
                  <a:pt x="211058" y="488327"/>
                  <a:pt x="211058" y="497010"/>
                </a:cubicBezTo>
                <a:cubicBezTo>
                  <a:pt x="211058" y="505694"/>
                  <a:pt x="205269" y="511483"/>
                  <a:pt x="196585" y="511483"/>
                </a:cubicBezTo>
                <a:lnTo>
                  <a:pt x="101066" y="511483"/>
                </a:lnTo>
                <a:lnTo>
                  <a:pt x="101066" y="627263"/>
                </a:lnTo>
                <a:lnTo>
                  <a:pt x="216847" y="627263"/>
                </a:lnTo>
                <a:lnTo>
                  <a:pt x="216847" y="588187"/>
                </a:lnTo>
                <a:cubicBezTo>
                  <a:pt x="216847" y="579504"/>
                  <a:pt x="222636" y="573715"/>
                  <a:pt x="231319" y="573715"/>
                </a:cubicBezTo>
                <a:cubicBezTo>
                  <a:pt x="240003" y="573715"/>
                  <a:pt x="245792" y="579504"/>
                  <a:pt x="245792" y="588187"/>
                </a:cubicBezTo>
                <a:lnTo>
                  <a:pt x="245792" y="641736"/>
                </a:lnTo>
                <a:close/>
                <a:moveTo>
                  <a:pt x="255922" y="525956"/>
                </a:moveTo>
                <a:lnTo>
                  <a:pt x="182113" y="599765"/>
                </a:lnTo>
                <a:cubicBezTo>
                  <a:pt x="179218" y="602660"/>
                  <a:pt x="176324" y="604107"/>
                  <a:pt x="171982" y="604107"/>
                </a:cubicBezTo>
                <a:cubicBezTo>
                  <a:pt x="167640" y="604107"/>
                  <a:pt x="164746" y="602660"/>
                  <a:pt x="161851" y="599765"/>
                </a:cubicBezTo>
                <a:lnTo>
                  <a:pt x="125670" y="563584"/>
                </a:lnTo>
                <a:cubicBezTo>
                  <a:pt x="119881" y="557795"/>
                  <a:pt x="119881" y="549112"/>
                  <a:pt x="125670" y="543323"/>
                </a:cubicBezTo>
                <a:cubicBezTo>
                  <a:pt x="131459" y="537534"/>
                  <a:pt x="140142" y="537534"/>
                  <a:pt x="145931" y="543323"/>
                </a:cubicBezTo>
                <a:lnTo>
                  <a:pt x="171982" y="569373"/>
                </a:lnTo>
                <a:lnTo>
                  <a:pt x="235661" y="505694"/>
                </a:lnTo>
                <a:cubicBezTo>
                  <a:pt x="241450" y="499905"/>
                  <a:pt x="250133" y="499905"/>
                  <a:pt x="255922" y="505694"/>
                </a:cubicBezTo>
                <a:lnTo>
                  <a:pt x="255922" y="505694"/>
                </a:lnTo>
                <a:cubicBezTo>
                  <a:pt x="261711" y="511483"/>
                  <a:pt x="261711" y="520166"/>
                  <a:pt x="255922" y="525956"/>
                </a:cubicBezTo>
                <a:close/>
                <a:moveTo>
                  <a:pt x="255922" y="303923"/>
                </a:moveTo>
                <a:lnTo>
                  <a:pt x="182113" y="377733"/>
                </a:lnTo>
                <a:cubicBezTo>
                  <a:pt x="179218" y="380627"/>
                  <a:pt x="176324" y="382075"/>
                  <a:pt x="171982" y="382075"/>
                </a:cubicBezTo>
                <a:cubicBezTo>
                  <a:pt x="167640" y="382075"/>
                  <a:pt x="164746" y="380627"/>
                  <a:pt x="161851" y="377733"/>
                </a:cubicBezTo>
                <a:lnTo>
                  <a:pt x="125670" y="341552"/>
                </a:lnTo>
                <a:cubicBezTo>
                  <a:pt x="119881" y="335762"/>
                  <a:pt x="119881" y="327079"/>
                  <a:pt x="125670" y="321290"/>
                </a:cubicBezTo>
                <a:cubicBezTo>
                  <a:pt x="131459" y="315501"/>
                  <a:pt x="140142" y="315501"/>
                  <a:pt x="145931" y="321290"/>
                </a:cubicBezTo>
                <a:lnTo>
                  <a:pt x="171982" y="347340"/>
                </a:lnTo>
                <a:lnTo>
                  <a:pt x="235661" y="283661"/>
                </a:lnTo>
                <a:cubicBezTo>
                  <a:pt x="241450" y="277872"/>
                  <a:pt x="250133" y="277872"/>
                  <a:pt x="255922" y="283661"/>
                </a:cubicBezTo>
                <a:lnTo>
                  <a:pt x="255922" y="283661"/>
                </a:lnTo>
                <a:cubicBezTo>
                  <a:pt x="261711" y="289450"/>
                  <a:pt x="261711" y="298134"/>
                  <a:pt x="255922" y="303923"/>
                </a:cubicBezTo>
                <a:close/>
                <a:moveTo>
                  <a:pt x="255922" y="81890"/>
                </a:moveTo>
                <a:lnTo>
                  <a:pt x="182113" y="155700"/>
                </a:lnTo>
                <a:cubicBezTo>
                  <a:pt x="179218" y="158595"/>
                  <a:pt x="176324" y="160042"/>
                  <a:pt x="171982" y="160042"/>
                </a:cubicBezTo>
                <a:cubicBezTo>
                  <a:pt x="167640" y="160042"/>
                  <a:pt x="164746" y="158595"/>
                  <a:pt x="161851" y="155700"/>
                </a:cubicBezTo>
                <a:lnTo>
                  <a:pt x="125670" y="119519"/>
                </a:lnTo>
                <a:cubicBezTo>
                  <a:pt x="119881" y="113730"/>
                  <a:pt x="119881" y="105046"/>
                  <a:pt x="125670" y="99257"/>
                </a:cubicBezTo>
                <a:cubicBezTo>
                  <a:pt x="131459" y="93468"/>
                  <a:pt x="140142" y="93468"/>
                  <a:pt x="145931" y="99257"/>
                </a:cubicBezTo>
                <a:lnTo>
                  <a:pt x="171982" y="125308"/>
                </a:lnTo>
                <a:lnTo>
                  <a:pt x="235661" y="61629"/>
                </a:lnTo>
                <a:cubicBezTo>
                  <a:pt x="241450" y="55840"/>
                  <a:pt x="250133" y="55840"/>
                  <a:pt x="255922" y="61629"/>
                </a:cubicBezTo>
                <a:lnTo>
                  <a:pt x="255922" y="61629"/>
                </a:lnTo>
                <a:cubicBezTo>
                  <a:pt x="261711" y="67418"/>
                  <a:pt x="261711" y="76101"/>
                  <a:pt x="255922" y="81890"/>
                </a:cubicBezTo>
                <a:close/>
                <a:moveTo>
                  <a:pt x="457090" y="646077"/>
                </a:moveTo>
                <a:lnTo>
                  <a:pt x="306576" y="646077"/>
                </a:lnTo>
                <a:cubicBezTo>
                  <a:pt x="297893" y="646077"/>
                  <a:pt x="292104" y="640288"/>
                  <a:pt x="292104" y="631605"/>
                </a:cubicBezTo>
                <a:cubicBezTo>
                  <a:pt x="292104" y="622921"/>
                  <a:pt x="297893" y="617132"/>
                  <a:pt x="306576" y="617132"/>
                </a:cubicBezTo>
                <a:lnTo>
                  <a:pt x="457090" y="617132"/>
                </a:lnTo>
                <a:cubicBezTo>
                  <a:pt x="465774" y="617132"/>
                  <a:pt x="471563" y="622921"/>
                  <a:pt x="471563" y="631605"/>
                </a:cubicBezTo>
                <a:cubicBezTo>
                  <a:pt x="471563" y="640288"/>
                  <a:pt x="465774" y="646077"/>
                  <a:pt x="457090" y="646077"/>
                </a:cubicBezTo>
                <a:close/>
                <a:moveTo>
                  <a:pt x="457090" y="583846"/>
                </a:moveTo>
                <a:lnTo>
                  <a:pt x="306576" y="583846"/>
                </a:lnTo>
                <a:cubicBezTo>
                  <a:pt x="297893" y="583846"/>
                  <a:pt x="292104" y="578057"/>
                  <a:pt x="292104" y="569373"/>
                </a:cubicBezTo>
                <a:cubicBezTo>
                  <a:pt x="292104" y="560690"/>
                  <a:pt x="297893" y="554901"/>
                  <a:pt x="306576" y="554901"/>
                </a:cubicBezTo>
                <a:lnTo>
                  <a:pt x="457090" y="554901"/>
                </a:lnTo>
                <a:cubicBezTo>
                  <a:pt x="465774" y="554901"/>
                  <a:pt x="471563" y="560690"/>
                  <a:pt x="471563" y="569373"/>
                </a:cubicBezTo>
                <a:cubicBezTo>
                  <a:pt x="471563" y="578057"/>
                  <a:pt x="465774" y="583846"/>
                  <a:pt x="457090" y="583846"/>
                </a:cubicBezTo>
                <a:close/>
                <a:moveTo>
                  <a:pt x="292104" y="508589"/>
                </a:moveTo>
                <a:cubicBezTo>
                  <a:pt x="292104" y="499905"/>
                  <a:pt x="297893" y="494116"/>
                  <a:pt x="306576" y="494116"/>
                </a:cubicBezTo>
                <a:lnTo>
                  <a:pt x="410778" y="494116"/>
                </a:lnTo>
                <a:cubicBezTo>
                  <a:pt x="419462" y="494116"/>
                  <a:pt x="425251" y="499905"/>
                  <a:pt x="425251" y="508589"/>
                </a:cubicBezTo>
                <a:cubicBezTo>
                  <a:pt x="425251" y="517272"/>
                  <a:pt x="419462" y="523061"/>
                  <a:pt x="410778" y="523061"/>
                </a:cubicBezTo>
                <a:lnTo>
                  <a:pt x="306576" y="523061"/>
                </a:lnTo>
                <a:cubicBezTo>
                  <a:pt x="297893" y="523061"/>
                  <a:pt x="292104" y="517272"/>
                  <a:pt x="292104" y="508589"/>
                </a:cubicBezTo>
                <a:close/>
                <a:moveTo>
                  <a:pt x="457090" y="424045"/>
                </a:moveTo>
                <a:lnTo>
                  <a:pt x="306576" y="424045"/>
                </a:lnTo>
                <a:cubicBezTo>
                  <a:pt x="297893" y="424045"/>
                  <a:pt x="292104" y="418256"/>
                  <a:pt x="292104" y="409572"/>
                </a:cubicBezTo>
                <a:cubicBezTo>
                  <a:pt x="292104" y="400889"/>
                  <a:pt x="297893" y="395100"/>
                  <a:pt x="306576" y="395100"/>
                </a:cubicBezTo>
                <a:lnTo>
                  <a:pt x="457090" y="395100"/>
                </a:lnTo>
                <a:cubicBezTo>
                  <a:pt x="465774" y="395100"/>
                  <a:pt x="471563" y="400889"/>
                  <a:pt x="471563" y="409572"/>
                </a:cubicBezTo>
                <a:cubicBezTo>
                  <a:pt x="471563" y="418256"/>
                  <a:pt x="465774" y="424045"/>
                  <a:pt x="457090" y="424045"/>
                </a:cubicBezTo>
                <a:close/>
                <a:moveTo>
                  <a:pt x="457090" y="361813"/>
                </a:moveTo>
                <a:lnTo>
                  <a:pt x="306576" y="361813"/>
                </a:lnTo>
                <a:cubicBezTo>
                  <a:pt x="297893" y="361813"/>
                  <a:pt x="292104" y="356024"/>
                  <a:pt x="292104" y="347340"/>
                </a:cubicBezTo>
                <a:cubicBezTo>
                  <a:pt x="292104" y="338657"/>
                  <a:pt x="297893" y="332868"/>
                  <a:pt x="306576" y="332868"/>
                </a:cubicBezTo>
                <a:lnTo>
                  <a:pt x="457090" y="332868"/>
                </a:lnTo>
                <a:cubicBezTo>
                  <a:pt x="465774" y="332868"/>
                  <a:pt x="471563" y="338657"/>
                  <a:pt x="471563" y="347340"/>
                </a:cubicBezTo>
                <a:cubicBezTo>
                  <a:pt x="471563" y="356024"/>
                  <a:pt x="465774" y="361813"/>
                  <a:pt x="457090" y="361813"/>
                </a:cubicBezTo>
                <a:close/>
                <a:moveTo>
                  <a:pt x="292104" y="286556"/>
                </a:moveTo>
                <a:cubicBezTo>
                  <a:pt x="292104" y="277872"/>
                  <a:pt x="297893" y="272083"/>
                  <a:pt x="306576" y="272083"/>
                </a:cubicBezTo>
                <a:lnTo>
                  <a:pt x="410778" y="272083"/>
                </a:lnTo>
                <a:cubicBezTo>
                  <a:pt x="419462" y="272083"/>
                  <a:pt x="425251" y="277872"/>
                  <a:pt x="425251" y="286556"/>
                </a:cubicBezTo>
                <a:cubicBezTo>
                  <a:pt x="425251" y="295239"/>
                  <a:pt x="419462" y="301028"/>
                  <a:pt x="410778" y="301028"/>
                </a:cubicBezTo>
                <a:lnTo>
                  <a:pt x="306576" y="301028"/>
                </a:lnTo>
                <a:cubicBezTo>
                  <a:pt x="297893" y="301028"/>
                  <a:pt x="292104" y="295239"/>
                  <a:pt x="292104" y="286556"/>
                </a:cubicBezTo>
                <a:close/>
                <a:moveTo>
                  <a:pt x="457090" y="202012"/>
                </a:moveTo>
                <a:lnTo>
                  <a:pt x="306576" y="202012"/>
                </a:lnTo>
                <a:cubicBezTo>
                  <a:pt x="297893" y="202012"/>
                  <a:pt x="292104" y="196223"/>
                  <a:pt x="292104" y="187540"/>
                </a:cubicBezTo>
                <a:cubicBezTo>
                  <a:pt x="292104" y="178856"/>
                  <a:pt x="297893" y="173067"/>
                  <a:pt x="306576" y="173067"/>
                </a:cubicBezTo>
                <a:lnTo>
                  <a:pt x="457090" y="173067"/>
                </a:lnTo>
                <a:cubicBezTo>
                  <a:pt x="465774" y="173067"/>
                  <a:pt x="471563" y="178856"/>
                  <a:pt x="471563" y="187540"/>
                </a:cubicBezTo>
                <a:cubicBezTo>
                  <a:pt x="471563" y="196223"/>
                  <a:pt x="465774" y="202012"/>
                  <a:pt x="457090" y="202012"/>
                </a:cubicBezTo>
                <a:close/>
                <a:moveTo>
                  <a:pt x="457090" y="139780"/>
                </a:moveTo>
                <a:lnTo>
                  <a:pt x="306576" y="139780"/>
                </a:lnTo>
                <a:cubicBezTo>
                  <a:pt x="297893" y="139780"/>
                  <a:pt x="292104" y="133991"/>
                  <a:pt x="292104" y="125308"/>
                </a:cubicBezTo>
                <a:cubicBezTo>
                  <a:pt x="292104" y="116624"/>
                  <a:pt x="297893" y="110835"/>
                  <a:pt x="306576" y="110835"/>
                </a:cubicBezTo>
                <a:lnTo>
                  <a:pt x="457090" y="110835"/>
                </a:lnTo>
                <a:cubicBezTo>
                  <a:pt x="465774" y="110835"/>
                  <a:pt x="471563" y="116624"/>
                  <a:pt x="471563" y="125308"/>
                </a:cubicBezTo>
                <a:cubicBezTo>
                  <a:pt x="471563" y="133991"/>
                  <a:pt x="465774" y="139780"/>
                  <a:pt x="457090" y="139780"/>
                </a:cubicBezTo>
                <a:close/>
              </a:path>
            </a:pathLst>
          </a:custGeom>
          <a:solidFill>
            <a:schemeClr val="bg1"/>
          </a:solidFill>
          <a:ln w="59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63EE295F-79B2-0B58-D379-30576F41A44B}"/>
              </a:ext>
            </a:extLst>
          </p:cNvPr>
          <p:cNvSpPr txBox="1"/>
          <p:nvPr/>
        </p:nvSpPr>
        <p:spPr>
          <a:xfrm>
            <a:off x="5286782" y="1941529"/>
            <a:ext cx="2560320" cy="830997"/>
          </a:xfrm>
          <a:prstGeom prst="rect">
            <a:avLst/>
          </a:prstGeom>
          <a:noFill/>
        </p:spPr>
        <p:txBody>
          <a:bodyPr wrap="square">
            <a:spAutoFit/>
          </a:bodyPr>
          <a:lstStyle/>
          <a:p>
            <a:pPr algn="ctr" defTabSz="1219170">
              <a:defRPr/>
            </a:pPr>
            <a:r>
              <a:rPr lang="en-US" sz="1600" kern="0">
                <a:solidFill>
                  <a:schemeClr val="bg1"/>
                </a:solidFill>
                <a:latin typeface="Segoe UI" panose="020B0603020202020204"/>
                <a:ea typeface="Calibri"/>
                <a:cs typeface="Times New Roman"/>
              </a:rPr>
              <a:t>ACS sets the standards to establish a baseline for high-quality patient care</a:t>
            </a:r>
            <a:endParaRPr lang="en-US" sz="1600" b="0" i="0" u="none" strike="noStrike" kern="0" cap="none" spc="0" normalizeH="0" baseline="0" noProof="0">
              <a:ln>
                <a:noFill/>
              </a:ln>
              <a:solidFill>
                <a:schemeClr val="bg1"/>
              </a:solidFill>
              <a:effectLst/>
              <a:uLnTx/>
              <a:uFillTx/>
              <a:latin typeface="Segoe UI" panose="020B0603020202020204"/>
              <a:ea typeface="Calibri"/>
              <a:cs typeface="Times New Roman"/>
            </a:endParaRPr>
          </a:p>
        </p:txBody>
      </p:sp>
      <p:sp>
        <p:nvSpPr>
          <p:cNvPr id="12" name="Rectangle 11">
            <a:extLst>
              <a:ext uri="{FF2B5EF4-FFF2-40B4-BE49-F238E27FC236}">
                <a16:creationId xmlns:a16="http://schemas.microsoft.com/office/drawing/2014/main" id="{8E41B41A-6B55-C259-E782-303C59DB25C4}"/>
              </a:ext>
            </a:extLst>
          </p:cNvPr>
          <p:cNvSpPr/>
          <p:nvPr/>
        </p:nvSpPr>
        <p:spPr>
          <a:xfrm>
            <a:off x="8946236" y="1267657"/>
            <a:ext cx="2741489" cy="6654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18288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000">
                <a:solidFill>
                  <a:schemeClr val="bg1"/>
                </a:solidFill>
                <a:latin typeface="+mj-lt"/>
              </a:rPr>
              <a:t>Right Infrastructure</a:t>
            </a:r>
          </a:p>
        </p:txBody>
      </p:sp>
      <p:sp>
        <p:nvSpPr>
          <p:cNvPr id="13" name="Graphic 12">
            <a:extLst>
              <a:ext uri="{FF2B5EF4-FFF2-40B4-BE49-F238E27FC236}">
                <a16:creationId xmlns:a16="http://schemas.microsoft.com/office/drawing/2014/main" id="{11591D1D-B3B9-C1AD-1F5F-0E6985C92E56}"/>
              </a:ext>
            </a:extLst>
          </p:cNvPr>
          <p:cNvSpPr/>
          <p:nvPr/>
        </p:nvSpPr>
        <p:spPr>
          <a:xfrm>
            <a:off x="9976074" y="684492"/>
            <a:ext cx="681814" cy="542918"/>
          </a:xfrm>
          <a:custGeom>
            <a:avLst/>
            <a:gdLst>
              <a:gd name="connsiteX0" fmla="*/ 2903548 w 5984885"/>
              <a:gd name="connsiteY0" fmla="*/ 1212533 h 4765685"/>
              <a:gd name="connsiteX1" fmla="*/ 2962603 w 5984885"/>
              <a:gd name="connsiteY1" fmla="*/ 974408 h 4765685"/>
              <a:gd name="connsiteX2" fmla="*/ 2890213 w 5984885"/>
              <a:gd name="connsiteY2" fmla="*/ 826770 h 4765685"/>
              <a:gd name="connsiteX3" fmla="*/ 2860685 w 5984885"/>
              <a:gd name="connsiteY3" fmla="*/ 775335 h 4765685"/>
              <a:gd name="connsiteX4" fmla="*/ 2767340 w 5984885"/>
              <a:gd name="connsiteY4" fmla="*/ 636270 h 4765685"/>
              <a:gd name="connsiteX5" fmla="*/ 2532073 w 5984885"/>
              <a:gd name="connsiteY5" fmla="*/ 568643 h 4765685"/>
              <a:gd name="connsiteX6" fmla="*/ 2263468 w 5984885"/>
              <a:gd name="connsiteY6" fmla="*/ 657225 h 4765685"/>
              <a:gd name="connsiteX7" fmla="*/ 1918663 w 5984885"/>
              <a:gd name="connsiteY7" fmla="*/ 458153 h 4765685"/>
              <a:gd name="connsiteX8" fmla="*/ 1860560 w 5984885"/>
              <a:gd name="connsiteY8" fmla="*/ 181928 h 4765685"/>
              <a:gd name="connsiteX9" fmla="*/ 1684348 w 5984885"/>
              <a:gd name="connsiteY9" fmla="*/ 12383 h 4765685"/>
              <a:gd name="connsiteX10" fmla="*/ 1492895 w 5984885"/>
              <a:gd name="connsiteY10" fmla="*/ 0 h 4765685"/>
              <a:gd name="connsiteX11" fmla="*/ 1486228 w 5984885"/>
              <a:gd name="connsiteY11" fmla="*/ 0 h 4765685"/>
              <a:gd name="connsiteX12" fmla="*/ 1294775 w 5984885"/>
              <a:gd name="connsiteY12" fmla="*/ 11430 h 4765685"/>
              <a:gd name="connsiteX13" fmla="*/ 1118563 w 5984885"/>
              <a:gd name="connsiteY13" fmla="*/ 180975 h 4765685"/>
              <a:gd name="connsiteX14" fmla="*/ 1060460 w 5984885"/>
              <a:gd name="connsiteY14" fmla="*/ 458153 h 4765685"/>
              <a:gd name="connsiteX15" fmla="*/ 715655 w 5984885"/>
              <a:gd name="connsiteY15" fmla="*/ 657225 h 4765685"/>
              <a:gd name="connsiteX16" fmla="*/ 446098 w 5984885"/>
              <a:gd name="connsiteY16" fmla="*/ 569595 h 4765685"/>
              <a:gd name="connsiteX17" fmla="*/ 210830 w 5984885"/>
              <a:gd name="connsiteY17" fmla="*/ 637223 h 4765685"/>
              <a:gd name="connsiteX18" fmla="*/ 116533 w 5984885"/>
              <a:gd name="connsiteY18" fmla="*/ 776288 h 4765685"/>
              <a:gd name="connsiteX19" fmla="*/ 87958 w 5984885"/>
              <a:gd name="connsiteY19" fmla="*/ 826770 h 4765685"/>
              <a:gd name="connsiteX20" fmla="*/ 15568 w 5984885"/>
              <a:gd name="connsiteY20" fmla="*/ 975360 h 4765685"/>
              <a:gd name="connsiteX21" fmla="*/ 74623 w 5984885"/>
              <a:gd name="connsiteY21" fmla="*/ 1213485 h 4765685"/>
              <a:gd name="connsiteX22" fmla="*/ 286078 w 5984885"/>
              <a:gd name="connsiteY22" fmla="*/ 1402080 h 4765685"/>
              <a:gd name="connsiteX23" fmla="*/ 269885 w 5984885"/>
              <a:gd name="connsiteY23" fmla="*/ 1600200 h 4765685"/>
              <a:gd name="connsiteX24" fmla="*/ 286078 w 5984885"/>
              <a:gd name="connsiteY24" fmla="*/ 1799273 h 4765685"/>
              <a:gd name="connsiteX25" fmla="*/ 74623 w 5984885"/>
              <a:gd name="connsiteY25" fmla="*/ 1987868 h 4765685"/>
              <a:gd name="connsiteX26" fmla="*/ 15568 w 5984885"/>
              <a:gd name="connsiteY26" fmla="*/ 2225993 h 4765685"/>
              <a:gd name="connsiteX27" fmla="*/ 87958 w 5984885"/>
              <a:gd name="connsiteY27" fmla="*/ 2374583 h 4765685"/>
              <a:gd name="connsiteX28" fmla="*/ 116533 w 5984885"/>
              <a:gd name="connsiteY28" fmla="*/ 2424113 h 4765685"/>
              <a:gd name="connsiteX29" fmla="*/ 210830 w 5984885"/>
              <a:gd name="connsiteY29" fmla="*/ 2563178 h 4765685"/>
              <a:gd name="connsiteX30" fmla="*/ 446098 w 5984885"/>
              <a:gd name="connsiteY30" fmla="*/ 2630805 h 4765685"/>
              <a:gd name="connsiteX31" fmla="*/ 714703 w 5984885"/>
              <a:gd name="connsiteY31" fmla="*/ 2542223 h 4765685"/>
              <a:gd name="connsiteX32" fmla="*/ 1059508 w 5984885"/>
              <a:gd name="connsiteY32" fmla="*/ 2741295 h 4765685"/>
              <a:gd name="connsiteX33" fmla="*/ 1117610 w 5984885"/>
              <a:gd name="connsiteY33" fmla="*/ 3018473 h 4765685"/>
              <a:gd name="connsiteX34" fmla="*/ 1293823 w 5984885"/>
              <a:gd name="connsiteY34" fmla="*/ 3188018 h 4765685"/>
              <a:gd name="connsiteX35" fmla="*/ 1488133 w 5984885"/>
              <a:gd name="connsiteY35" fmla="*/ 3199448 h 4765685"/>
              <a:gd name="connsiteX36" fmla="*/ 1682443 w 5984885"/>
              <a:gd name="connsiteY36" fmla="*/ 3188018 h 4765685"/>
              <a:gd name="connsiteX37" fmla="*/ 1858655 w 5984885"/>
              <a:gd name="connsiteY37" fmla="*/ 3018473 h 4765685"/>
              <a:gd name="connsiteX38" fmla="*/ 1916758 w 5984885"/>
              <a:gd name="connsiteY38" fmla="*/ 2741295 h 4765685"/>
              <a:gd name="connsiteX39" fmla="*/ 2261563 w 5984885"/>
              <a:gd name="connsiteY39" fmla="*/ 2542223 h 4765685"/>
              <a:gd name="connsiteX40" fmla="*/ 2530168 w 5984885"/>
              <a:gd name="connsiteY40" fmla="*/ 2630805 h 4765685"/>
              <a:gd name="connsiteX41" fmla="*/ 2765435 w 5984885"/>
              <a:gd name="connsiteY41" fmla="*/ 2563178 h 4765685"/>
              <a:gd name="connsiteX42" fmla="*/ 2858780 w 5984885"/>
              <a:gd name="connsiteY42" fmla="*/ 2424113 h 4765685"/>
              <a:gd name="connsiteX43" fmla="*/ 2888308 w 5984885"/>
              <a:gd name="connsiteY43" fmla="*/ 2372678 h 4765685"/>
              <a:gd name="connsiteX44" fmla="*/ 2960698 w 5984885"/>
              <a:gd name="connsiteY44" fmla="*/ 2225040 h 4765685"/>
              <a:gd name="connsiteX45" fmla="*/ 2901643 w 5984885"/>
              <a:gd name="connsiteY45" fmla="*/ 1986915 h 4765685"/>
              <a:gd name="connsiteX46" fmla="*/ 2690188 w 5984885"/>
              <a:gd name="connsiteY46" fmla="*/ 1798320 h 4765685"/>
              <a:gd name="connsiteX47" fmla="*/ 2706380 w 5984885"/>
              <a:gd name="connsiteY47" fmla="*/ 1599248 h 4765685"/>
              <a:gd name="connsiteX48" fmla="*/ 2690188 w 5984885"/>
              <a:gd name="connsiteY48" fmla="*/ 1400175 h 4765685"/>
              <a:gd name="connsiteX49" fmla="*/ 2901643 w 5984885"/>
              <a:gd name="connsiteY49" fmla="*/ 1211580 h 4765685"/>
              <a:gd name="connsiteX50" fmla="*/ 1031885 w 5984885"/>
              <a:gd name="connsiteY50" fmla="*/ 1600200 h 4765685"/>
              <a:gd name="connsiteX51" fmla="*/ 1489085 w 5984885"/>
              <a:gd name="connsiteY51" fmla="*/ 1143000 h 4765685"/>
              <a:gd name="connsiteX52" fmla="*/ 1946285 w 5984885"/>
              <a:gd name="connsiteY52" fmla="*/ 1600200 h 4765685"/>
              <a:gd name="connsiteX53" fmla="*/ 1489085 w 5984885"/>
              <a:gd name="connsiteY53" fmla="*/ 2057400 h 4765685"/>
              <a:gd name="connsiteX54" fmla="*/ 1031885 w 5984885"/>
              <a:gd name="connsiteY54" fmla="*/ 1600200 h 4765685"/>
              <a:gd name="connsiteX55" fmla="*/ 4772353 w 5984885"/>
              <a:gd name="connsiteY55" fmla="*/ 4691063 h 4765685"/>
              <a:gd name="connsiteX56" fmla="*/ 5010478 w 5984885"/>
              <a:gd name="connsiteY56" fmla="*/ 4750118 h 4765685"/>
              <a:gd name="connsiteX57" fmla="*/ 5158116 w 5984885"/>
              <a:gd name="connsiteY57" fmla="*/ 4677728 h 4765685"/>
              <a:gd name="connsiteX58" fmla="*/ 5209550 w 5984885"/>
              <a:gd name="connsiteY58" fmla="*/ 4648200 h 4765685"/>
              <a:gd name="connsiteX59" fmla="*/ 5348616 w 5984885"/>
              <a:gd name="connsiteY59" fmla="*/ 4554855 h 4765685"/>
              <a:gd name="connsiteX60" fmla="*/ 5416243 w 5984885"/>
              <a:gd name="connsiteY60" fmla="*/ 4319588 h 4765685"/>
              <a:gd name="connsiteX61" fmla="*/ 5327660 w 5984885"/>
              <a:gd name="connsiteY61" fmla="*/ 4050983 h 4765685"/>
              <a:gd name="connsiteX62" fmla="*/ 5526733 w 5984885"/>
              <a:gd name="connsiteY62" fmla="*/ 3706178 h 4765685"/>
              <a:gd name="connsiteX63" fmla="*/ 5803910 w 5984885"/>
              <a:gd name="connsiteY63" fmla="*/ 3648075 h 4765685"/>
              <a:gd name="connsiteX64" fmla="*/ 5973455 w 5984885"/>
              <a:gd name="connsiteY64" fmla="*/ 3471863 h 4765685"/>
              <a:gd name="connsiteX65" fmla="*/ 5984885 w 5984885"/>
              <a:gd name="connsiteY65" fmla="*/ 3277553 h 4765685"/>
              <a:gd name="connsiteX66" fmla="*/ 5973455 w 5984885"/>
              <a:gd name="connsiteY66" fmla="*/ 3083243 h 4765685"/>
              <a:gd name="connsiteX67" fmla="*/ 5803910 w 5984885"/>
              <a:gd name="connsiteY67" fmla="*/ 2907030 h 4765685"/>
              <a:gd name="connsiteX68" fmla="*/ 5526733 w 5984885"/>
              <a:gd name="connsiteY68" fmla="*/ 2847975 h 4765685"/>
              <a:gd name="connsiteX69" fmla="*/ 5327660 w 5984885"/>
              <a:gd name="connsiteY69" fmla="*/ 2503170 h 4765685"/>
              <a:gd name="connsiteX70" fmla="*/ 5416243 w 5984885"/>
              <a:gd name="connsiteY70" fmla="*/ 2234565 h 4765685"/>
              <a:gd name="connsiteX71" fmla="*/ 5348616 w 5984885"/>
              <a:gd name="connsiteY71" fmla="*/ 1999298 h 4765685"/>
              <a:gd name="connsiteX72" fmla="*/ 5209550 w 5984885"/>
              <a:gd name="connsiteY72" fmla="*/ 1905000 h 4765685"/>
              <a:gd name="connsiteX73" fmla="*/ 5159068 w 5984885"/>
              <a:gd name="connsiteY73" fmla="*/ 1876425 h 4765685"/>
              <a:gd name="connsiteX74" fmla="*/ 5010478 w 5984885"/>
              <a:gd name="connsiteY74" fmla="*/ 1804035 h 4765685"/>
              <a:gd name="connsiteX75" fmla="*/ 4772353 w 5984885"/>
              <a:gd name="connsiteY75" fmla="*/ 1863090 h 4765685"/>
              <a:gd name="connsiteX76" fmla="*/ 4583758 w 5984885"/>
              <a:gd name="connsiteY76" fmla="*/ 2074545 h 4765685"/>
              <a:gd name="connsiteX77" fmla="*/ 4384685 w 5984885"/>
              <a:gd name="connsiteY77" fmla="*/ 2058353 h 4765685"/>
              <a:gd name="connsiteX78" fmla="*/ 4185613 w 5984885"/>
              <a:gd name="connsiteY78" fmla="*/ 2074545 h 4765685"/>
              <a:gd name="connsiteX79" fmla="*/ 3997018 w 5984885"/>
              <a:gd name="connsiteY79" fmla="*/ 1863090 h 4765685"/>
              <a:gd name="connsiteX80" fmla="*/ 3758893 w 5984885"/>
              <a:gd name="connsiteY80" fmla="*/ 1804035 h 4765685"/>
              <a:gd name="connsiteX81" fmla="*/ 3610303 w 5984885"/>
              <a:gd name="connsiteY81" fmla="*/ 1876425 h 4765685"/>
              <a:gd name="connsiteX82" fmla="*/ 3560773 w 5984885"/>
              <a:gd name="connsiteY82" fmla="*/ 1905000 h 4765685"/>
              <a:gd name="connsiteX83" fmla="*/ 3421708 w 5984885"/>
              <a:gd name="connsiteY83" fmla="*/ 1999298 h 4765685"/>
              <a:gd name="connsiteX84" fmla="*/ 3354080 w 5984885"/>
              <a:gd name="connsiteY84" fmla="*/ 2234565 h 4765685"/>
              <a:gd name="connsiteX85" fmla="*/ 3442663 w 5984885"/>
              <a:gd name="connsiteY85" fmla="*/ 2503170 h 4765685"/>
              <a:gd name="connsiteX86" fmla="*/ 3243590 w 5984885"/>
              <a:gd name="connsiteY86" fmla="*/ 2847975 h 4765685"/>
              <a:gd name="connsiteX87" fmla="*/ 2966413 w 5984885"/>
              <a:gd name="connsiteY87" fmla="*/ 2905125 h 4765685"/>
              <a:gd name="connsiteX88" fmla="*/ 2796868 w 5984885"/>
              <a:gd name="connsiteY88" fmla="*/ 3081338 h 4765685"/>
              <a:gd name="connsiteX89" fmla="*/ 2785438 w 5984885"/>
              <a:gd name="connsiteY89" fmla="*/ 3275648 h 4765685"/>
              <a:gd name="connsiteX90" fmla="*/ 2796868 w 5984885"/>
              <a:gd name="connsiteY90" fmla="*/ 3469958 h 4765685"/>
              <a:gd name="connsiteX91" fmla="*/ 2966413 w 5984885"/>
              <a:gd name="connsiteY91" fmla="*/ 3646170 h 4765685"/>
              <a:gd name="connsiteX92" fmla="*/ 3243590 w 5984885"/>
              <a:gd name="connsiteY92" fmla="*/ 3704273 h 4765685"/>
              <a:gd name="connsiteX93" fmla="*/ 3442663 w 5984885"/>
              <a:gd name="connsiteY93" fmla="*/ 4049078 h 4765685"/>
              <a:gd name="connsiteX94" fmla="*/ 3354080 w 5984885"/>
              <a:gd name="connsiteY94" fmla="*/ 4317683 h 4765685"/>
              <a:gd name="connsiteX95" fmla="*/ 3421708 w 5984885"/>
              <a:gd name="connsiteY95" fmla="*/ 4552950 h 4765685"/>
              <a:gd name="connsiteX96" fmla="*/ 3560773 w 5984885"/>
              <a:gd name="connsiteY96" fmla="*/ 4646295 h 4765685"/>
              <a:gd name="connsiteX97" fmla="*/ 3612208 w 5984885"/>
              <a:gd name="connsiteY97" fmla="*/ 4675823 h 4765685"/>
              <a:gd name="connsiteX98" fmla="*/ 3759845 w 5984885"/>
              <a:gd name="connsiteY98" fmla="*/ 4748213 h 4765685"/>
              <a:gd name="connsiteX99" fmla="*/ 3997970 w 5984885"/>
              <a:gd name="connsiteY99" fmla="*/ 4689158 h 4765685"/>
              <a:gd name="connsiteX100" fmla="*/ 4186565 w 5984885"/>
              <a:gd name="connsiteY100" fmla="*/ 4477703 h 4765685"/>
              <a:gd name="connsiteX101" fmla="*/ 4385638 w 5984885"/>
              <a:gd name="connsiteY101" fmla="*/ 4493895 h 4765685"/>
              <a:gd name="connsiteX102" fmla="*/ 4584710 w 5984885"/>
              <a:gd name="connsiteY102" fmla="*/ 4477703 h 4765685"/>
              <a:gd name="connsiteX103" fmla="*/ 4773305 w 5984885"/>
              <a:gd name="connsiteY103" fmla="*/ 4689158 h 4765685"/>
              <a:gd name="connsiteX104" fmla="*/ 4384685 w 5984885"/>
              <a:gd name="connsiteY104" fmla="*/ 2819400 h 4765685"/>
              <a:gd name="connsiteX105" fmla="*/ 4841885 w 5984885"/>
              <a:gd name="connsiteY105" fmla="*/ 3276600 h 4765685"/>
              <a:gd name="connsiteX106" fmla="*/ 4384685 w 5984885"/>
              <a:gd name="connsiteY106" fmla="*/ 3733800 h 4765685"/>
              <a:gd name="connsiteX107" fmla="*/ 3927485 w 5984885"/>
              <a:gd name="connsiteY107" fmla="*/ 3276600 h 4765685"/>
              <a:gd name="connsiteX108" fmla="*/ 4384685 w 5984885"/>
              <a:gd name="connsiteY108" fmla="*/ 2819400 h 47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984885" h="4765685">
                <a:moveTo>
                  <a:pt x="2903548" y="1212533"/>
                </a:moveTo>
                <a:cubicBezTo>
                  <a:pt x="2971175" y="1152525"/>
                  <a:pt x="2997845" y="1058228"/>
                  <a:pt x="2962603" y="974408"/>
                </a:cubicBezTo>
                <a:cubicBezTo>
                  <a:pt x="2940695" y="923925"/>
                  <a:pt x="2916883" y="874395"/>
                  <a:pt x="2890213" y="826770"/>
                </a:cubicBezTo>
                <a:lnTo>
                  <a:pt x="2860685" y="775335"/>
                </a:lnTo>
                <a:cubicBezTo>
                  <a:pt x="2832110" y="727710"/>
                  <a:pt x="2800678" y="681038"/>
                  <a:pt x="2767340" y="636270"/>
                </a:cubicBezTo>
                <a:cubicBezTo>
                  <a:pt x="2713048" y="563880"/>
                  <a:pt x="2617798" y="540068"/>
                  <a:pt x="2532073" y="568643"/>
                </a:cubicBezTo>
                <a:lnTo>
                  <a:pt x="2263468" y="657225"/>
                </a:lnTo>
                <a:cubicBezTo>
                  <a:pt x="2161550" y="573405"/>
                  <a:pt x="2044393" y="504825"/>
                  <a:pt x="1918663" y="458153"/>
                </a:cubicBezTo>
                <a:lnTo>
                  <a:pt x="1860560" y="181928"/>
                </a:lnTo>
                <a:cubicBezTo>
                  <a:pt x="1842463" y="93345"/>
                  <a:pt x="1773883" y="22860"/>
                  <a:pt x="1684348" y="12383"/>
                </a:cubicBezTo>
                <a:cubicBezTo>
                  <a:pt x="1621483" y="3810"/>
                  <a:pt x="1557665" y="0"/>
                  <a:pt x="1492895" y="0"/>
                </a:cubicBezTo>
                <a:lnTo>
                  <a:pt x="1486228" y="0"/>
                </a:lnTo>
                <a:cubicBezTo>
                  <a:pt x="1421458" y="0"/>
                  <a:pt x="1357640" y="3810"/>
                  <a:pt x="1294775" y="11430"/>
                </a:cubicBezTo>
                <a:cubicBezTo>
                  <a:pt x="1205240" y="21908"/>
                  <a:pt x="1136660" y="93345"/>
                  <a:pt x="1118563" y="180975"/>
                </a:cubicBezTo>
                <a:lnTo>
                  <a:pt x="1060460" y="458153"/>
                </a:lnTo>
                <a:cubicBezTo>
                  <a:pt x="933778" y="505778"/>
                  <a:pt x="817573" y="573405"/>
                  <a:pt x="715655" y="657225"/>
                </a:cubicBezTo>
                <a:lnTo>
                  <a:pt x="446098" y="569595"/>
                </a:lnTo>
                <a:cubicBezTo>
                  <a:pt x="360373" y="541020"/>
                  <a:pt x="265123" y="564833"/>
                  <a:pt x="210830" y="637223"/>
                </a:cubicBezTo>
                <a:cubicBezTo>
                  <a:pt x="177493" y="681990"/>
                  <a:pt x="146060" y="728663"/>
                  <a:pt x="116533" y="776288"/>
                </a:cubicBezTo>
                <a:lnTo>
                  <a:pt x="87958" y="826770"/>
                </a:lnTo>
                <a:cubicBezTo>
                  <a:pt x="61288" y="874395"/>
                  <a:pt x="37475" y="923925"/>
                  <a:pt x="15568" y="975360"/>
                </a:cubicBezTo>
                <a:cubicBezTo>
                  <a:pt x="-19675" y="1058228"/>
                  <a:pt x="6995" y="1152525"/>
                  <a:pt x="74623" y="1213485"/>
                </a:cubicBezTo>
                <a:lnTo>
                  <a:pt x="286078" y="1402080"/>
                </a:lnTo>
                <a:cubicBezTo>
                  <a:pt x="275600" y="1465898"/>
                  <a:pt x="269885" y="1532573"/>
                  <a:pt x="269885" y="1600200"/>
                </a:cubicBezTo>
                <a:cubicBezTo>
                  <a:pt x="269885" y="1667828"/>
                  <a:pt x="275600" y="1734503"/>
                  <a:pt x="286078" y="1799273"/>
                </a:cubicBezTo>
                <a:lnTo>
                  <a:pt x="74623" y="1987868"/>
                </a:lnTo>
                <a:cubicBezTo>
                  <a:pt x="6995" y="2047875"/>
                  <a:pt x="-19675" y="2142173"/>
                  <a:pt x="15568" y="2225993"/>
                </a:cubicBezTo>
                <a:cubicBezTo>
                  <a:pt x="37475" y="2276475"/>
                  <a:pt x="61288" y="2326005"/>
                  <a:pt x="87958" y="2374583"/>
                </a:cubicBezTo>
                <a:lnTo>
                  <a:pt x="116533" y="2424113"/>
                </a:lnTo>
                <a:cubicBezTo>
                  <a:pt x="145108" y="2472690"/>
                  <a:pt x="176540" y="2518410"/>
                  <a:pt x="210830" y="2563178"/>
                </a:cubicBezTo>
                <a:cubicBezTo>
                  <a:pt x="265123" y="2635568"/>
                  <a:pt x="360373" y="2659380"/>
                  <a:pt x="446098" y="2630805"/>
                </a:cubicBezTo>
                <a:lnTo>
                  <a:pt x="714703" y="2542223"/>
                </a:lnTo>
                <a:cubicBezTo>
                  <a:pt x="816620" y="2626043"/>
                  <a:pt x="933778" y="2694623"/>
                  <a:pt x="1059508" y="2741295"/>
                </a:cubicBezTo>
                <a:lnTo>
                  <a:pt x="1117610" y="3018473"/>
                </a:lnTo>
                <a:cubicBezTo>
                  <a:pt x="1135708" y="3107055"/>
                  <a:pt x="1204288" y="3177540"/>
                  <a:pt x="1293823" y="3188018"/>
                </a:cubicBezTo>
                <a:cubicBezTo>
                  <a:pt x="1357640" y="3195638"/>
                  <a:pt x="1422410" y="3199448"/>
                  <a:pt x="1488133" y="3199448"/>
                </a:cubicBezTo>
                <a:cubicBezTo>
                  <a:pt x="1553855" y="3199448"/>
                  <a:pt x="1618625" y="3195638"/>
                  <a:pt x="1682443" y="3188018"/>
                </a:cubicBezTo>
                <a:cubicBezTo>
                  <a:pt x="1771978" y="3177540"/>
                  <a:pt x="1840558" y="3106103"/>
                  <a:pt x="1858655" y="3018473"/>
                </a:cubicBezTo>
                <a:lnTo>
                  <a:pt x="1916758" y="2741295"/>
                </a:lnTo>
                <a:cubicBezTo>
                  <a:pt x="2043440" y="2693670"/>
                  <a:pt x="2159645" y="2626043"/>
                  <a:pt x="2261563" y="2542223"/>
                </a:cubicBezTo>
                <a:lnTo>
                  <a:pt x="2530168" y="2630805"/>
                </a:lnTo>
                <a:cubicBezTo>
                  <a:pt x="2615893" y="2659380"/>
                  <a:pt x="2711143" y="2635568"/>
                  <a:pt x="2765435" y="2563178"/>
                </a:cubicBezTo>
                <a:cubicBezTo>
                  <a:pt x="2798773" y="2518410"/>
                  <a:pt x="2830205" y="2472690"/>
                  <a:pt x="2858780" y="2424113"/>
                </a:cubicBezTo>
                <a:lnTo>
                  <a:pt x="2888308" y="2372678"/>
                </a:lnTo>
                <a:cubicBezTo>
                  <a:pt x="2914978" y="2325053"/>
                  <a:pt x="2938790" y="2275523"/>
                  <a:pt x="2960698" y="2225040"/>
                </a:cubicBezTo>
                <a:cubicBezTo>
                  <a:pt x="2995940" y="2142173"/>
                  <a:pt x="2969270" y="2047875"/>
                  <a:pt x="2901643" y="1986915"/>
                </a:cubicBezTo>
                <a:lnTo>
                  <a:pt x="2690188" y="1798320"/>
                </a:lnTo>
                <a:cubicBezTo>
                  <a:pt x="2700665" y="1733550"/>
                  <a:pt x="2706380" y="1666875"/>
                  <a:pt x="2706380" y="1599248"/>
                </a:cubicBezTo>
                <a:cubicBezTo>
                  <a:pt x="2706380" y="1531620"/>
                  <a:pt x="2700665" y="1464945"/>
                  <a:pt x="2690188" y="1400175"/>
                </a:cubicBezTo>
                <a:lnTo>
                  <a:pt x="2901643" y="1211580"/>
                </a:lnTo>
                <a:close/>
                <a:moveTo>
                  <a:pt x="1031885" y="1600200"/>
                </a:moveTo>
                <a:cubicBezTo>
                  <a:pt x="1031885" y="1347695"/>
                  <a:pt x="1236581" y="1143000"/>
                  <a:pt x="1489085" y="1143000"/>
                </a:cubicBezTo>
                <a:cubicBezTo>
                  <a:pt x="1741590" y="1143000"/>
                  <a:pt x="1946285" y="1347695"/>
                  <a:pt x="1946285" y="1600200"/>
                </a:cubicBezTo>
                <a:cubicBezTo>
                  <a:pt x="1946285" y="1852705"/>
                  <a:pt x="1741590" y="2057400"/>
                  <a:pt x="1489085" y="2057400"/>
                </a:cubicBezTo>
                <a:cubicBezTo>
                  <a:pt x="1236581" y="2057400"/>
                  <a:pt x="1031885" y="1852705"/>
                  <a:pt x="1031885" y="1600200"/>
                </a:cubicBezTo>
                <a:close/>
                <a:moveTo>
                  <a:pt x="4772353" y="4691063"/>
                </a:moveTo>
                <a:cubicBezTo>
                  <a:pt x="4832360" y="4758690"/>
                  <a:pt x="4926658" y="4785360"/>
                  <a:pt x="5010478" y="4750118"/>
                </a:cubicBezTo>
                <a:cubicBezTo>
                  <a:pt x="5060960" y="4728210"/>
                  <a:pt x="5110491" y="4704398"/>
                  <a:pt x="5158116" y="4677728"/>
                </a:cubicBezTo>
                <a:lnTo>
                  <a:pt x="5209550" y="4648200"/>
                </a:lnTo>
                <a:cubicBezTo>
                  <a:pt x="5257175" y="4619625"/>
                  <a:pt x="5303848" y="4588193"/>
                  <a:pt x="5348616" y="4554855"/>
                </a:cubicBezTo>
                <a:cubicBezTo>
                  <a:pt x="5421005" y="4500563"/>
                  <a:pt x="5444818" y="4405313"/>
                  <a:pt x="5416243" y="4319588"/>
                </a:cubicBezTo>
                <a:lnTo>
                  <a:pt x="5327660" y="4050983"/>
                </a:lnTo>
                <a:cubicBezTo>
                  <a:pt x="5411480" y="3949065"/>
                  <a:pt x="5480060" y="3831908"/>
                  <a:pt x="5526733" y="3706178"/>
                </a:cubicBezTo>
                <a:lnTo>
                  <a:pt x="5803910" y="3648075"/>
                </a:lnTo>
                <a:cubicBezTo>
                  <a:pt x="5892493" y="3629978"/>
                  <a:pt x="5962978" y="3561398"/>
                  <a:pt x="5973455" y="3471863"/>
                </a:cubicBezTo>
                <a:cubicBezTo>
                  <a:pt x="5981075" y="3408045"/>
                  <a:pt x="5984885" y="3343275"/>
                  <a:pt x="5984885" y="3277553"/>
                </a:cubicBezTo>
                <a:cubicBezTo>
                  <a:pt x="5984885" y="3211830"/>
                  <a:pt x="5981075" y="3147060"/>
                  <a:pt x="5973455" y="3083243"/>
                </a:cubicBezTo>
                <a:cubicBezTo>
                  <a:pt x="5962978" y="2993708"/>
                  <a:pt x="5891541" y="2925128"/>
                  <a:pt x="5803910" y="2907030"/>
                </a:cubicBezTo>
                <a:lnTo>
                  <a:pt x="5526733" y="2847975"/>
                </a:lnTo>
                <a:cubicBezTo>
                  <a:pt x="5479108" y="2721293"/>
                  <a:pt x="5411480" y="2605088"/>
                  <a:pt x="5327660" y="2503170"/>
                </a:cubicBezTo>
                <a:lnTo>
                  <a:pt x="5416243" y="2234565"/>
                </a:lnTo>
                <a:cubicBezTo>
                  <a:pt x="5444818" y="2148840"/>
                  <a:pt x="5421005" y="2053590"/>
                  <a:pt x="5348616" y="1999298"/>
                </a:cubicBezTo>
                <a:cubicBezTo>
                  <a:pt x="5303848" y="1965960"/>
                  <a:pt x="5257175" y="1934528"/>
                  <a:pt x="5209550" y="1905000"/>
                </a:cubicBezTo>
                <a:lnTo>
                  <a:pt x="5159068" y="1876425"/>
                </a:lnTo>
                <a:cubicBezTo>
                  <a:pt x="5111443" y="1849755"/>
                  <a:pt x="5061913" y="1825943"/>
                  <a:pt x="5010478" y="1804035"/>
                </a:cubicBezTo>
                <a:cubicBezTo>
                  <a:pt x="4927610" y="1768793"/>
                  <a:pt x="4833313" y="1795463"/>
                  <a:pt x="4772353" y="1863090"/>
                </a:cubicBezTo>
                <a:lnTo>
                  <a:pt x="4583758" y="2074545"/>
                </a:lnTo>
                <a:cubicBezTo>
                  <a:pt x="4518988" y="2064068"/>
                  <a:pt x="4452313" y="2058353"/>
                  <a:pt x="4384685" y="2058353"/>
                </a:cubicBezTo>
                <a:cubicBezTo>
                  <a:pt x="4317058" y="2058353"/>
                  <a:pt x="4250383" y="2064068"/>
                  <a:pt x="4185613" y="2074545"/>
                </a:cubicBezTo>
                <a:lnTo>
                  <a:pt x="3997018" y="1863090"/>
                </a:lnTo>
                <a:cubicBezTo>
                  <a:pt x="3937010" y="1795463"/>
                  <a:pt x="3842713" y="1768793"/>
                  <a:pt x="3758893" y="1804035"/>
                </a:cubicBezTo>
                <a:cubicBezTo>
                  <a:pt x="3708410" y="1825943"/>
                  <a:pt x="3658880" y="1849755"/>
                  <a:pt x="3610303" y="1876425"/>
                </a:cubicBezTo>
                <a:lnTo>
                  <a:pt x="3560773" y="1905000"/>
                </a:lnTo>
                <a:cubicBezTo>
                  <a:pt x="3512195" y="1933575"/>
                  <a:pt x="3466475" y="1965008"/>
                  <a:pt x="3421708" y="1999298"/>
                </a:cubicBezTo>
                <a:cubicBezTo>
                  <a:pt x="3349318" y="2053590"/>
                  <a:pt x="3325505" y="2148840"/>
                  <a:pt x="3354080" y="2234565"/>
                </a:cubicBezTo>
                <a:lnTo>
                  <a:pt x="3442663" y="2503170"/>
                </a:lnTo>
                <a:cubicBezTo>
                  <a:pt x="3358843" y="2605088"/>
                  <a:pt x="3290263" y="2722245"/>
                  <a:pt x="3243590" y="2847975"/>
                </a:cubicBezTo>
                <a:lnTo>
                  <a:pt x="2966413" y="2905125"/>
                </a:lnTo>
                <a:cubicBezTo>
                  <a:pt x="2877830" y="2923223"/>
                  <a:pt x="2807345" y="2991803"/>
                  <a:pt x="2796868" y="3081338"/>
                </a:cubicBezTo>
                <a:cubicBezTo>
                  <a:pt x="2789248" y="3145155"/>
                  <a:pt x="2785438" y="3209925"/>
                  <a:pt x="2785438" y="3275648"/>
                </a:cubicBezTo>
                <a:cubicBezTo>
                  <a:pt x="2785438" y="3341370"/>
                  <a:pt x="2789248" y="3406140"/>
                  <a:pt x="2796868" y="3469958"/>
                </a:cubicBezTo>
                <a:cubicBezTo>
                  <a:pt x="2807345" y="3559493"/>
                  <a:pt x="2878783" y="3628073"/>
                  <a:pt x="2966413" y="3646170"/>
                </a:cubicBezTo>
                <a:lnTo>
                  <a:pt x="3243590" y="3704273"/>
                </a:lnTo>
                <a:cubicBezTo>
                  <a:pt x="3291215" y="3830955"/>
                  <a:pt x="3358843" y="3947160"/>
                  <a:pt x="3442663" y="4049078"/>
                </a:cubicBezTo>
                <a:lnTo>
                  <a:pt x="3354080" y="4317683"/>
                </a:lnTo>
                <a:cubicBezTo>
                  <a:pt x="3325505" y="4403408"/>
                  <a:pt x="3349318" y="4498658"/>
                  <a:pt x="3421708" y="4552950"/>
                </a:cubicBezTo>
                <a:cubicBezTo>
                  <a:pt x="3466475" y="4586288"/>
                  <a:pt x="3512195" y="4617720"/>
                  <a:pt x="3560773" y="4646295"/>
                </a:cubicBezTo>
                <a:lnTo>
                  <a:pt x="3612208" y="4675823"/>
                </a:lnTo>
                <a:cubicBezTo>
                  <a:pt x="3659833" y="4702493"/>
                  <a:pt x="3709363" y="4726305"/>
                  <a:pt x="3759845" y="4748213"/>
                </a:cubicBezTo>
                <a:cubicBezTo>
                  <a:pt x="3842713" y="4783455"/>
                  <a:pt x="3937010" y="4756785"/>
                  <a:pt x="3997970" y="4689158"/>
                </a:cubicBezTo>
                <a:lnTo>
                  <a:pt x="4186565" y="4477703"/>
                </a:lnTo>
                <a:cubicBezTo>
                  <a:pt x="4251335" y="4488180"/>
                  <a:pt x="4318010" y="4493895"/>
                  <a:pt x="4385638" y="4493895"/>
                </a:cubicBezTo>
                <a:cubicBezTo>
                  <a:pt x="4453266" y="4493895"/>
                  <a:pt x="4519941" y="4488180"/>
                  <a:pt x="4584710" y="4477703"/>
                </a:cubicBezTo>
                <a:lnTo>
                  <a:pt x="4773305" y="4689158"/>
                </a:lnTo>
                <a:close/>
                <a:moveTo>
                  <a:pt x="4384685" y="2819400"/>
                </a:moveTo>
                <a:cubicBezTo>
                  <a:pt x="4637190" y="2819400"/>
                  <a:pt x="4841885" y="3024095"/>
                  <a:pt x="4841885" y="3276600"/>
                </a:cubicBezTo>
                <a:cubicBezTo>
                  <a:pt x="4841885" y="3529105"/>
                  <a:pt x="4637190" y="3733800"/>
                  <a:pt x="4384685" y="3733800"/>
                </a:cubicBezTo>
                <a:cubicBezTo>
                  <a:pt x="4132181" y="3733800"/>
                  <a:pt x="3927485" y="3529105"/>
                  <a:pt x="3927485" y="3276600"/>
                </a:cubicBezTo>
                <a:cubicBezTo>
                  <a:pt x="3927485" y="3024095"/>
                  <a:pt x="4132181" y="2819400"/>
                  <a:pt x="4384685" y="2819400"/>
                </a:cubicBezTo>
                <a:close/>
              </a:path>
            </a:pathLst>
          </a:custGeom>
          <a:solidFill>
            <a:schemeClr val="bg1"/>
          </a:solidFill>
          <a:ln w="9525"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5ACAC1EF-2C7D-4C47-FD61-216BEA54709B}"/>
              </a:ext>
            </a:extLst>
          </p:cNvPr>
          <p:cNvSpPr txBox="1"/>
          <p:nvPr/>
        </p:nvSpPr>
        <p:spPr>
          <a:xfrm>
            <a:off x="9036819" y="1941529"/>
            <a:ext cx="2560322" cy="830997"/>
          </a:xfrm>
          <a:prstGeom prst="rect">
            <a:avLst/>
          </a:prstGeom>
          <a:noFill/>
        </p:spPr>
        <p:txBody>
          <a:bodyPr wrap="square">
            <a:spAutoFit/>
          </a:bodyPr>
          <a:lstStyle/>
          <a:p>
            <a:pPr algn="ctr" defTabSz="1219170">
              <a:defRPr/>
            </a:pPr>
            <a:r>
              <a:rPr lang="en-US" sz="1600" kern="0">
                <a:solidFill>
                  <a:schemeClr val="bg1"/>
                </a:solidFill>
                <a:latin typeface="Segoe UI" panose="020B0603020202020204"/>
                <a:ea typeface="Calibri"/>
                <a:cs typeface="Times New Roman"/>
              </a:rPr>
              <a:t>Quality programs provide infrastructure to support </a:t>
            </a:r>
            <a:br>
              <a:rPr lang="en-US" sz="1600" kern="0">
                <a:solidFill>
                  <a:schemeClr val="bg1"/>
                </a:solidFill>
                <a:latin typeface="Segoe UI" panose="020B0603020202020204"/>
                <a:ea typeface="Calibri"/>
                <a:cs typeface="Times New Roman"/>
              </a:rPr>
            </a:br>
            <a:r>
              <a:rPr lang="en-US" sz="1600" kern="0">
                <a:solidFill>
                  <a:schemeClr val="bg1"/>
                </a:solidFill>
                <a:latin typeface="Segoe UI" panose="020B0603020202020204"/>
                <a:ea typeface="Calibri"/>
                <a:cs typeface="Times New Roman"/>
              </a:rPr>
              <a:t>the standards</a:t>
            </a:r>
          </a:p>
        </p:txBody>
      </p:sp>
      <p:sp>
        <p:nvSpPr>
          <p:cNvPr id="15" name="Rectangle 14">
            <a:extLst>
              <a:ext uri="{FF2B5EF4-FFF2-40B4-BE49-F238E27FC236}">
                <a16:creationId xmlns:a16="http://schemas.microsoft.com/office/drawing/2014/main" id="{D8AF8B94-109A-CA33-AE49-72E7C4EB1315}"/>
              </a:ext>
            </a:extLst>
          </p:cNvPr>
          <p:cNvSpPr/>
          <p:nvPr/>
        </p:nvSpPr>
        <p:spPr>
          <a:xfrm>
            <a:off x="5286781" y="4704769"/>
            <a:ext cx="2560320" cy="665475"/>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18288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000">
                <a:solidFill>
                  <a:schemeClr val="bg1"/>
                </a:solidFill>
                <a:latin typeface="+mj-lt"/>
              </a:rPr>
              <a:t>Rigorous Data</a:t>
            </a:r>
          </a:p>
        </p:txBody>
      </p:sp>
      <p:sp>
        <p:nvSpPr>
          <p:cNvPr id="16" name="Freeform 15">
            <a:extLst>
              <a:ext uri="{FF2B5EF4-FFF2-40B4-BE49-F238E27FC236}">
                <a16:creationId xmlns:a16="http://schemas.microsoft.com/office/drawing/2014/main" id="{94689A50-0CC2-AE17-4DB5-8A59D9A8C470}"/>
              </a:ext>
            </a:extLst>
          </p:cNvPr>
          <p:cNvSpPr/>
          <p:nvPr/>
        </p:nvSpPr>
        <p:spPr>
          <a:xfrm>
            <a:off x="6122598" y="4040002"/>
            <a:ext cx="888686" cy="586946"/>
          </a:xfrm>
          <a:custGeom>
            <a:avLst/>
            <a:gdLst>
              <a:gd name="connsiteX0" fmla="*/ 5022187 w 5258714"/>
              <a:gd name="connsiteY0" fmla="*/ 1041015 h 3473203"/>
              <a:gd name="connsiteX1" fmla="*/ 5258714 w 5258714"/>
              <a:gd name="connsiteY1" fmla="*/ 1277542 h 3473203"/>
              <a:gd name="connsiteX2" fmla="*/ 5022187 w 5258714"/>
              <a:gd name="connsiteY2" fmla="*/ 1514069 h 3473203"/>
              <a:gd name="connsiteX3" fmla="*/ 4839067 w 5258714"/>
              <a:gd name="connsiteY3" fmla="*/ 1427246 h 3473203"/>
              <a:gd name="connsiteX4" fmla="*/ 4803775 w 5258714"/>
              <a:gd name="connsiteY4" fmla="*/ 1368422 h 3473203"/>
              <a:gd name="connsiteX5" fmla="*/ 4803778 w 5258714"/>
              <a:gd name="connsiteY5" fmla="*/ 1368422 h 3473203"/>
              <a:gd name="connsiteX6" fmla="*/ 4803765 w 5258714"/>
              <a:gd name="connsiteY6" fmla="*/ 1368405 h 3473203"/>
              <a:gd name="connsiteX7" fmla="*/ 4803775 w 5258714"/>
              <a:gd name="connsiteY7" fmla="*/ 1368422 h 3473203"/>
              <a:gd name="connsiteX8" fmla="*/ 4095746 w 5258714"/>
              <a:gd name="connsiteY8" fmla="*/ 1368422 h 3473203"/>
              <a:gd name="connsiteX9" fmla="*/ 4097934 w 5258714"/>
              <a:gd name="connsiteY9" fmla="*/ 1288458 h 3473203"/>
              <a:gd name="connsiteX10" fmla="*/ 4094362 w 5258714"/>
              <a:gd name="connsiteY10" fmla="*/ 1186679 h 3473203"/>
              <a:gd name="connsiteX11" fmla="*/ 4803765 w 5258714"/>
              <a:gd name="connsiteY11" fmla="*/ 1186679 h 3473203"/>
              <a:gd name="connsiteX12" fmla="*/ 5022187 w 5258714"/>
              <a:gd name="connsiteY12" fmla="*/ 1041015 h 3473203"/>
              <a:gd name="connsiteX13" fmla="*/ 236527 w 5258714"/>
              <a:gd name="connsiteY13" fmla="*/ 1040998 h 3473203"/>
              <a:gd name="connsiteX14" fmla="*/ 454948 w 5258714"/>
              <a:gd name="connsiteY14" fmla="*/ 1186662 h 3473203"/>
              <a:gd name="connsiteX15" fmla="*/ 1160979 w 5258714"/>
              <a:gd name="connsiteY15" fmla="*/ 1186662 h 3473203"/>
              <a:gd name="connsiteX16" fmla="*/ 1157408 w 5258714"/>
              <a:gd name="connsiteY16" fmla="*/ 1288440 h 3473203"/>
              <a:gd name="connsiteX17" fmla="*/ 1159595 w 5258714"/>
              <a:gd name="connsiteY17" fmla="*/ 1368405 h 3473203"/>
              <a:gd name="connsiteX18" fmla="*/ 1159551 w 5258714"/>
              <a:gd name="connsiteY18" fmla="*/ 1368388 h 3473203"/>
              <a:gd name="connsiteX19" fmla="*/ 454948 w 5258714"/>
              <a:gd name="connsiteY19" fmla="*/ 1368388 h 3473203"/>
              <a:gd name="connsiteX20" fmla="*/ 236527 w 5258714"/>
              <a:gd name="connsiteY20" fmla="*/ 1514052 h 3473203"/>
              <a:gd name="connsiteX21" fmla="*/ 0 w 5258714"/>
              <a:gd name="connsiteY21" fmla="*/ 1277525 h 3473203"/>
              <a:gd name="connsiteX22" fmla="*/ 236527 w 5258714"/>
              <a:gd name="connsiteY22" fmla="*/ 1040998 h 3473203"/>
              <a:gd name="connsiteX23" fmla="*/ 2772313 w 5258714"/>
              <a:gd name="connsiteY23" fmla="*/ 637133 h 3473203"/>
              <a:gd name="connsiteX24" fmla="*/ 2862951 w 5258714"/>
              <a:gd name="connsiteY24" fmla="*/ 681462 h 3473203"/>
              <a:gd name="connsiteX25" fmla="*/ 2863107 w 5258714"/>
              <a:gd name="connsiteY25" fmla="*/ 681415 h 3473203"/>
              <a:gd name="connsiteX26" fmla="*/ 3154772 w 5258714"/>
              <a:gd name="connsiteY26" fmla="*/ 1186632 h 3473203"/>
              <a:gd name="connsiteX27" fmla="*/ 3350088 w 5258714"/>
              <a:gd name="connsiteY27" fmla="*/ 1186632 h 3473203"/>
              <a:gd name="connsiteX28" fmla="*/ 3357142 w 5258714"/>
              <a:gd name="connsiteY28" fmla="*/ 1288411 h 3473203"/>
              <a:gd name="connsiteX29" fmla="*/ 3352744 w 5258714"/>
              <a:gd name="connsiteY29" fmla="*/ 1368375 h 3473203"/>
              <a:gd name="connsiteX30" fmla="*/ 3102691 w 5258714"/>
              <a:gd name="connsiteY30" fmla="*/ 1368375 h 3473203"/>
              <a:gd name="connsiteX31" fmla="*/ 3020046 w 5258714"/>
              <a:gd name="connsiteY31" fmla="*/ 1315288 h 3473203"/>
              <a:gd name="connsiteX32" fmla="*/ 2815666 w 5258714"/>
              <a:gd name="connsiteY32" fmla="*/ 961272 h 3473203"/>
              <a:gd name="connsiteX33" fmla="*/ 2724649 w 5258714"/>
              <a:gd name="connsiteY33" fmla="*/ 1300960 h 3473203"/>
              <a:gd name="connsiteX34" fmla="*/ 2576996 w 5258714"/>
              <a:gd name="connsiteY34" fmla="*/ 1851921 h 3473203"/>
              <a:gd name="connsiteX35" fmla="*/ 2407467 w 5258714"/>
              <a:gd name="connsiteY35" fmla="*/ 1867704 h 3473203"/>
              <a:gd name="connsiteX36" fmla="*/ 2119150 w 5258714"/>
              <a:gd name="connsiteY36" fmla="*/ 1368379 h 3473203"/>
              <a:gd name="connsiteX37" fmla="*/ 1902717 w 5258714"/>
              <a:gd name="connsiteY37" fmla="*/ 1368379 h 3473203"/>
              <a:gd name="connsiteX38" fmla="*/ 1898320 w 5258714"/>
              <a:gd name="connsiteY38" fmla="*/ 1288414 h 3473203"/>
              <a:gd name="connsiteX39" fmla="*/ 1905374 w 5258714"/>
              <a:gd name="connsiteY39" fmla="*/ 1186636 h 3473203"/>
              <a:gd name="connsiteX40" fmla="*/ 2171122 w 5258714"/>
              <a:gd name="connsiteY40" fmla="*/ 1186636 h 3473203"/>
              <a:gd name="connsiteX41" fmla="*/ 2249572 w 5258714"/>
              <a:gd name="connsiteY41" fmla="*/ 1232445 h 3473203"/>
              <a:gd name="connsiteX42" fmla="*/ 2458192 w 5258714"/>
              <a:gd name="connsiteY42" fmla="*/ 1593787 h 3473203"/>
              <a:gd name="connsiteX43" fmla="*/ 2549209 w 5258714"/>
              <a:gd name="connsiteY43" fmla="*/ 1254099 h 3473203"/>
              <a:gd name="connsiteX44" fmla="*/ 2696862 w 5258714"/>
              <a:gd name="connsiteY44" fmla="*/ 703139 h 3473203"/>
              <a:gd name="connsiteX45" fmla="*/ 2772313 w 5258714"/>
              <a:gd name="connsiteY45" fmla="*/ 637133 h 3473203"/>
              <a:gd name="connsiteX46" fmla="*/ 2627693 w 5258714"/>
              <a:gd name="connsiteY46" fmla="*/ 377298 h 3473203"/>
              <a:gd name="connsiteX47" fmla="*/ 1716551 w 5258714"/>
              <a:gd name="connsiteY47" fmla="*/ 1288440 h 3473203"/>
              <a:gd name="connsiteX48" fmla="*/ 2627693 w 5258714"/>
              <a:gd name="connsiteY48" fmla="*/ 2199583 h 3473203"/>
              <a:gd name="connsiteX49" fmla="*/ 3538836 w 5258714"/>
              <a:gd name="connsiteY49" fmla="*/ 1288440 h 3473203"/>
              <a:gd name="connsiteX50" fmla="*/ 2627693 w 5258714"/>
              <a:gd name="connsiteY50" fmla="*/ 377298 h 3473203"/>
              <a:gd name="connsiteX51" fmla="*/ 2627852 w 5258714"/>
              <a:gd name="connsiteY51" fmla="*/ 0 h 3473203"/>
              <a:gd name="connsiteX52" fmla="*/ 3916413 w 5258714"/>
              <a:gd name="connsiteY52" fmla="*/ 1288561 h 3473203"/>
              <a:gd name="connsiteX53" fmla="*/ 3916226 w 5258714"/>
              <a:gd name="connsiteY53" fmla="*/ 1288440 h 3473203"/>
              <a:gd name="connsiteX54" fmla="*/ 2627665 w 5258714"/>
              <a:gd name="connsiteY54" fmla="*/ 2577002 h 3473203"/>
              <a:gd name="connsiteX55" fmla="*/ 1969925 w 5258714"/>
              <a:gd name="connsiteY55" fmla="*/ 2396710 h 3473203"/>
              <a:gd name="connsiteX56" fmla="*/ 1700897 w 5258714"/>
              <a:gd name="connsiteY56" fmla="*/ 2430375 h 3473203"/>
              <a:gd name="connsiteX57" fmla="*/ 1668460 w 5258714"/>
              <a:gd name="connsiteY57" fmla="*/ 2462812 h 3473203"/>
              <a:gd name="connsiteX58" fmla="*/ 1662701 w 5258714"/>
              <a:gd name="connsiteY58" fmla="*/ 2645515 h 3473203"/>
              <a:gd name="connsiteX59" fmla="*/ 915864 w 5258714"/>
              <a:gd name="connsiteY59" fmla="*/ 3392352 h 3473203"/>
              <a:gd name="connsiteX60" fmla="*/ 523941 w 5258714"/>
              <a:gd name="connsiteY60" fmla="*/ 3392352 h 3473203"/>
              <a:gd name="connsiteX61" fmla="*/ 523941 w 5258714"/>
              <a:gd name="connsiteY61" fmla="*/ 3000428 h 3473203"/>
              <a:gd name="connsiteX62" fmla="*/ 1270777 w 5258714"/>
              <a:gd name="connsiteY62" fmla="*/ 2253592 h 3473203"/>
              <a:gd name="connsiteX63" fmla="*/ 1453480 w 5258714"/>
              <a:gd name="connsiteY63" fmla="*/ 2247833 h 3473203"/>
              <a:gd name="connsiteX64" fmla="*/ 1485984 w 5258714"/>
              <a:gd name="connsiteY64" fmla="*/ 2215328 h 3473203"/>
              <a:gd name="connsiteX65" fmla="*/ 1519582 w 5258714"/>
              <a:gd name="connsiteY65" fmla="*/ 1946300 h 3473203"/>
              <a:gd name="connsiteX66" fmla="*/ 1339291 w 5258714"/>
              <a:gd name="connsiteY66" fmla="*/ 1288561 h 3473203"/>
              <a:gd name="connsiteX67" fmla="*/ 2627852 w 5258714"/>
              <a:gd name="connsiteY67" fmla="*/ 0 h 347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258714" h="3473203">
                <a:moveTo>
                  <a:pt x="5022187" y="1041015"/>
                </a:moveTo>
                <a:cubicBezTo>
                  <a:pt x="5152831" y="1041015"/>
                  <a:pt x="5258714" y="1146903"/>
                  <a:pt x="5258714" y="1277542"/>
                </a:cubicBezTo>
                <a:cubicBezTo>
                  <a:pt x="5258714" y="1408187"/>
                  <a:pt x="5152826" y="1514069"/>
                  <a:pt x="5022187" y="1514069"/>
                </a:cubicBezTo>
                <a:cubicBezTo>
                  <a:pt x="4948382" y="1514069"/>
                  <a:pt x="4882439" y="1480241"/>
                  <a:pt x="4839067" y="1427246"/>
                </a:cubicBezTo>
                <a:lnTo>
                  <a:pt x="4803775" y="1368422"/>
                </a:lnTo>
                <a:lnTo>
                  <a:pt x="4803778" y="1368422"/>
                </a:lnTo>
                <a:lnTo>
                  <a:pt x="4803765" y="1368405"/>
                </a:lnTo>
                <a:lnTo>
                  <a:pt x="4803775" y="1368422"/>
                </a:lnTo>
                <a:lnTo>
                  <a:pt x="4095746" y="1368422"/>
                </a:lnTo>
                <a:cubicBezTo>
                  <a:pt x="4097175" y="1341947"/>
                  <a:pt x="4097934" y="1315269"/>
                  <a:pt x="4097934" y="1288458"/>
                </a:cubicBezTo>
                <a:cubicBezTo>
                  <a:pt x="4097934" y="1254231"/>
                  <a:pt x="4096684" y="1220277"/>
                  <a:pt x="4094362" y="1186679"/>
                </a:cubicBezTo>
                <a:lnTo>
                  <a:pt x="4803765" y="1186679"/>
                </a:lnTo>
                <a:cubicBezTo>
                  <a:pt x="4839353" y="1101154"/>
                  <a:pt x="4923780" y="1041015"/>
                  <a:pt x="5022187" y="1041015"/>
                </a:cubicBezTo>
                <a:close/>
                <a:moveTo>
                  <a:pt x="236527" y="1040998"/>
                </a:moveTo>
                <a:cubicBezTo>
                  <a:pt x="334933" y="1040998"/>
                  <a:pt x="419363" y="1101137"/>
                  <a:pt x="454948" y="1186662"/>
                </a:cubicBezTo>
                <a:lnTo>
                  <a:pt x="1160979" y="1186662"/>
                </a:lnTo>
                <a:cubicBezTo>
                  <a:pt x="1158702" y="1220352"/>
                  <a:pt x="1157408" y="1254217"/>
                  <a:pt x="1157408" y="1288440"/>
                </a:cubicBezTo>
                <a:cubicBezTo>
                  <a:pt x="1157408" y="1315184"/>
                  <a:pt x="1158144" y="1341795"/>
                  <a:pt x="1159595" y="1368405"/>
                </a:cubicBezTo>
                <a:lnTo>
                  <a:pt x="1159551" y="1368388"/>
                </a:lnTo>
                <a:lnTo>
                  <a:pt x="454948" y="1368388"/>
                </a:lnTo>
                <a:cubicBezTo>
                  <a:pt x="419361" y="1453913"/>
                  <a:pt x="334933" y="1514052"/>
                  <a:pt x="236527" y="1514052"/>
                </a:cubicBezTo>
                <a:cubicBezTo>
                  <a:pt x="105882" y="1514052"/>
                  <a:pt x="0" y="1408170"/>
                  <a:pt x="0" y="1277525"/>
                </a:cubicBezTo>
                <a:cubicBezTo>
                  <a:pt x="0" y="1146880"/>
                  <a:pt x="105888" y="1040998"/>
                  <a:pt x="236527" y="1040998"/>
                </a:cubicBezTo>
                <a:close/>
                <a:moveTo>
                  <a:pt x="2772313" y="637133"/>
                </a:moveTo>
                <a:cubicBezTo>
                  <a:pt x="2806214" y="632445"/>
                  <a:pt x="2842647" y="646146"/>
                  <a:pt x="2862951" y="681462"/>
                </a:cubicBezTo>
                <a:lnTo>
                  <a:pt x="2863107" y="681415"/>
                </a:lnTo>
                <a:lnTo>
                  <a:pt x="3154772" y="1186632"/>
                </a:lnTo>
                <a:lnTo>
                  <a:pt x="3350088" y="1186632"/>
                </a:lnTo>
                <a:cubicBezTo>
                  <a:pt x="3354664" y="1219899"/>
                  <a:pt x="3357142" y="1253853"/>
                  <a:pt x="3357142" y="1288411"/>
                </a:cubicBezTo>
                <a:cubicBezTo>
                  <a:pt x="3357142" y="1315422"/>
                  <a:pt x="3355624" y="1342099"/>
                  <a:pt x="3352744" y="1368375"/>
                </a:cubicBezTo>
                <a:lnTo>
                  <a:pt x="3102691" y="1368375"/>
                </a:lnTo>
                <a:cubicBezTo>
                  <a:pt x="3065989" y="1368375"/>
                  <a:pt x="3034378" y="1346631"/>
                  <a:pt x="3020046" y="1315288"/>
                </a:cubicBezTo>
                <a:lnTo>
                  <a:pt x="2815666" y="961272"/>
                </a:lnTo>
                <a:lnTo>
                  <a:pt x="2724649" y="1300960"/>
                </a:lnTo>
                <a:lnTo>
                  <a:pt x="2576996" y="1851921"/>
                </a:lnTo>
                <a:cubicBezTo>
                  <a:pt x="2555119" y="1933803"/>
                  <a:pt x="2443409" y="1942736"/>
                  <a:pt x="2407467" y="1867704"/>
                </a:cubicBezTo>
                <a:lnTo>
                  <a:pt x="2119150" y="1368379"/>
                </a:lnTo>
                <a:lnTo>
                  <a:pt x="1902717" y="1368379"/>
                </a:lnTo>
                <a:cubicBezTo>
                  <a:pt x="1899838" y="1342104"/>
                  <a:pt x="1898320" y="1315427"/>
                  <a:pt x="1898320" y="1288414"/>
                </a:cubicBezTo>
                <a:cubicBezTo>
                  <a:pt x="1898320" y="1253856"/>
                  <a:pt x="1900708" y="1219899"/>
                  <a:pt x="1905374" y="1186636"/>
                </a:cubicBezTo>
                <a:lnTo>
                  <a:pt x="2171122" y="1186636"/>
                </a:lnTo>
                <a:cubicBezTo>
                  <a:pt x="2203561" y="1186703"/>
                  <a:pt x="2233453" y="1204316"/>
                  <a:pt x="2249572" y="1232445"/>
                </a:cubicBezTo>
                <a:lnTo>
                  <a:pt x="2458192" y="1593787"/>
                </a:lnTo>
                <a:lnTo>
                  <a:pt x="2549209" y="1254099"/>
                </a:lnTo>
                <a:lnTo>
                  <a:pt x="2696862" y="703139"/>
                </a:lnTo>
                <a:cubicBezTo>
                  <a:pt x="2707041" y="664898"/>
                  <a:pt x="2738411" y="641820"/>
                  <a:pt x="2772313" y="637133"/>
                </a:cubicBezTo>
                <a:close/>
                <a:moveTo>
                  <a:pt x="2627693" y="377298"/>
                </a:moveTo>
                <a:cubicBezTo>
                  <a:pt x="2124459" y="377298"/>
                  <a:pt x="1716551" y="785206"/>
                  <a:pt x="1716551" y="1288440"/>
                </a:cubicBezTo>
                <a:cubicBezTo>
                  <a:pt x="1716551" y="1791675"/>
                  <a:pt x="2124459" y="2199583"/>
                  <a:pt x="2627693" y="2199583"/>
                </a:cubicBezTo>
                <a:cubicBezTo>
                  <a:pt x="3130928" y="2199583"/>
                  <a:pt x="3538836" y="1791675"/>
                  <a:pt x="3538836" y="1288440"/>
                </a:cubicBezTo>
                <a:cubicBezTo>
                  <a:pt x="3538836" y="785275"/>
                  <a:pt x="3130928" y="377298"/>
                  <a:pt x="2627693" y="377298"/>
                </a:cubicBezTo>
                <a:close/>
                <a:moveTo>
                  <a:pt x="2627852" y="0"/>
                </a:moveTo>
                <a:cubicBezTo>
                  <a:pt x="3339484" y="0"/>
                  <a:pt x="3916413" y="576929"/>
                  <a:pt x="3916413" y="1288561"/>
                </a:cubicBezTo>
                <a:lnTo>
                  <a:pt x="3916226" y="1288440"/>
                </a:lnTo>
                <a:cubicBezTo>
                  <a:pt x="3916226" y="2000072"/>
                  <a:pt x="3339297" y="2577002"/>
                  <a:pt x="2627665" y="2577002"/>
                </a:cubicBezTo>
                <a:cubicBezTo>
                  <a:pt x="2387366" y="2577002"/>
                  <a:pt x="2162492" y="2511233"/>
                  <a:pt x="1969925" y="2396710"/>
                </a:cubicBezTo>
                <a:cubicBezTo>
                  <a:pt x="1881943" y="2344383"/>
                  <a:pt x="1773249" y="2357956"/>
                  <a:pt x="1700897" y="2430375"/>
                </a:cubicBezTo>
                <a:lnTo>
                  <a:pt x="1668460" y="2462812"/>
                </a:lnTo>
                <a:cubicBezTo>
                  <a:pt x="1714537" y="2515208"/>
                  <a:pt x="1712684" y="2595509"/>
                  <a:pt x="1662701" y="2645515"/>
                </a:cubicBezTo>
                <a:lnTo>
                  <a:pt x="915864" y="3392352"/>
                </a:lnTo>
                <a:cubicBezTo>
                  <a:pt x="808062" y="3500154"/>
                  <a:pt x="631743" y="3500154"/>
                  <a:pt x="523941" y="3392352"/>
                </a:cubicBezTo>
                <a:cubicBezTo>
                  <a:pt x="416139" y="3284549"/>
                  <a:pt x="416139" y="3108162"/>
                  <a:pt x="523941" y="3000428"/>
                </a:cubicBezTo>
                <a:lnTo>
                  <a:pt x="1270777" y="2253592"/>
                </a:lnTo>
                <a:cubicBezTo>
                  <a:pt x="1320761" y="2203608"/>
                  <a:pt x="1401085" y="2201755"/>
                  <a:pt x="1453480" y="2247833"/>
                </a:cubicBezTo>
                <a:lnTo>
                  <a:pt x="1485984" y="2215328"/>
                </a:lnTo>
                <a:cubicBezTo>
                  <a:pt x="1558336" y="2142908"/>
                  <a:pt x="1571978" y="2034277"/>
                  <a:pt x="1519582" y="1946300"/>
                </a:cubicBezTo>
                <a:cubicBezTo>
                  <a:pt x="1405059" y="1753796"/>
                  <a:pt x="1339291" y="1528860"/>
                  <a:pt x="1339291" y="1288561"/>
                </a:cubicBezTo>
                <a:cubicBezTo>
                  <a:pt x="1339291" y="576929"/>
                  <a:pt x="1916220" y="0"/>
                  <a:pt x="2627852" y="0"/>
                </a:cubicBezTo>
                <a:close/>
              </a:path>
            </a:pathLst>
          </a:custGeom>
          <a:solidFill>
            <a:schemeClr val="bg1"/>
          </a:solidFill>
          <a:ln w="571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BE6CD244-7124-E8E0-C515-E621C73E7771}"/>
              </a:ext>
            </a:extLst>
          </p:cNvPr>
          <p:cNvSpPr txBox="1"/>
          <p:nvPr/>
        </p:nvSpPr>
        <p:spPr>
          <a:xfrm>
            <a:off x="5286762" y="5303961"/>
            <a:ext cx="2560322" cy="830997"/>
          </a:xfrm>
          <a:prstGeom prst="rect">
            <a:avLst/>
          </a:prstGeom>
          <a:noFill/>
        </p:spPr>
        <p:txBody>
          <a:bodyPr wrap="square">
            <a:spAutoFit/>
          </a:bodyPr>
          <a:lstStyle/>
          <a:p>
            <a:pPr algn="ctr" defTabSz="1219170">
              <a:defRPr/>
            </a:pPr>
            <a:r>
              <a:rPr lang="en-US" sz="1600" kern="0">
                <a:solidFill>
                  <a:schemeClr val="bg1"/>
                </a:solidFill>
                <a:latin typeface="Segoe UI" panose="020B0603020202020204"/>
                <a:ea typeface="Calibri"/>
                <a:cs typeface="Times New Roman"/>
              </a:rPr>
              <a:t>Collect and analyze </a:t>
            </a:r>
            <a:br>
              <a:rPr lang="en-US" sz="1600" kern="0">
                <a:solidFill>
                  <a:schemeClr val="bg1"/>
                </a:solidFill>
                <a:latin typeface="Segoe UI" panose="020B0603020202020204"/>
                <a:ea typeface="Calibri"/>
                <a:cs typeface="Times New Roman"/>
              </a:rPr>
            </a:br>
            <a:r>
              <a:rPr lang="en-US" sz="1600" kern="0">
                <a:solidFill>
                  <a:schemeClr val="bg1"/>
                </a:solidFill>
                <a:latin typeface="Segoe UI" panose="020B0603020202020204"/>
                <a:ea typeface="Calibri"/>
                <a:cs typeface="Times New Roman"/>
              </a:rPr>
              <a:t> the right data to inform improvement efforts</a:t>
            </a:r>
          </a:p>
        </p:txBody>
      </p:sp>
      <p:grpSp>
        <p:nvGrpSpPr>
          <p:cNvPr id="18" name="Graphic 36">
            <a:extLst>
              <a:ext uri="{FF2B5EF4-FFF2-40B4-BE49-F238E27FC236}">
                <a16:creationId xmlns:a16="http://schemas.microsoft.com/office/drawing/2014/main" id="{1DDD162A-E8A1-2CCA-B795-29F1932DB028}"/>
              </a:ext>
            </a:extLst>
          </p:cNvPr>
          <p:cNvGrpSpPr/>
          <p:nvPr/>
        </p:nvGrpSpPr>
        <p:grpSpPr>
          <a:xfrm>
            <a:off x="9990794" y="4007308"/>
            <a:ext cx="652336" cy="652334"/>
            <a:chOff x="3053644" y="386478"/>
            <a:chExt cx="6085039" cy="6085007"/>
          </a:xfrm>
          <a:solidFill>
            <a:schemeClr val="bg1"/>
          </a:solidFill>
        </p:grpSpPr>
        <p:sp>
          <p:nvSpPr>
            <p:cNvPr id="19" name="Freeform 18">
              <a:extLst>
                <a:ext uri="{FF2B5EF4-FFF2-40B4-BE49-F238E27FC236}">
                  <a16:creationId xmlns:a16="http://schemas.microsoft.com/office/drawing/2014/main" id="{8DC07237-E39F-426F-A599-785D7DD53EAD}"/>
                </a:ext>
              </a:extLst>
            </p:cNvPr>
            <p:cNvSpPr/>
            <p:nvPr/>
          </p:nvSpPr>
          <p:spPr>
            <a:xfrm>
              <a:off x="4738675" y="2071687"/>
              <a:ext cx="2714648" cy="2714648"/>
            </a:xfrm>
            <a:custGeom>
              <a:avLst/>
              <a:gdLst>
                <a:gd name="connsiteX0" fmla="*/ 1357324 w 2714648"/>
                <a:gd name="connsiteY0" fmla="*/ 0 h 2714648"/>
                <a:gd name="connsiteX1" fmla="*/ 397547 w 2714648"/>
                <a:gd name="connsiteY1" fmla="*/ 397547 h 2714648"/>
                <a:gd name="connsiteX2" fmla="*/ 0 w 2714648"/>
                <a:gd name="connsiteY2" fmla="*/ 1357324 h 2714648"/>
                <a:gd name="connsiteX3" fmla="*/ 397547 w 2714648"/>
                <a:gd name="connsiteY3" fmla="*/ 2317101 h 2714648"/>
                <a:gd name="connsiteX4" fmla="*/ 1357324 w 2714648"/>
                <a:gd name="connsiteY4" fmla="*/ 2714648 h 2714648"/>
                <a:gd name="connsiteX5" fmla="*/ 2317101 w 2714648"/>
                <a:gd name="connsiteY5" fmla="*/ 2317101 h 2714648"/>
                <a:gd name="connsiteX6" fmla="*/ 2714648 w 2714648"/>
                <a:gd name="connsiteY6" fmla="*/ 1357324 h 2714648"/>
                <a:gd name="connsiteX7" fmla="*/ 2316650 w 2714648"/>
                <a:gd name="connsiteY7" fmla="*/ 398004 h 2714648"/>
                <a:gd name="connsiteX8" fmla="*/ 1357330 w 2714648"/>
                <a:gd name="connsiteY8" fmla="*/ 6 h 2714648"/>
                <a:gd name="connsiteX9" fmla="*/ 2148566 w 2714648"/>
                <a:gd name="connsiteY9" fmla="*/ 1073734 h 2714648"/>
                <a:gd name="connsiteX10" fmla="*/ 1328635 w 2714648"/>
                <a:gd name="connsiteY10" fmla="*/ 1984934 h 2714648"/>
                <a:gd name="connsiteX11" fmla="*/ 1144212 w 2714648"/>
                <a:gd name="connsiteY11" fmla="*/ 2070036 h 2714648"/>
                <a:gd name="connsiteX12" fmla="*/ 955548 w 2714648"/>
                <a:gd name="connsiteY12" fmla="*/ 1994758 h 2714648"/>
                <a:gd name="connsiteX13" fmla="*/ 586285 w 2714648"/>
                <a:gd name="connsiteY13" fmla="*/ 1625403 h 2714648"/>
                <a:gd name="connsiteX14" fmla="*/ 510938 w 2714648"/>
                <a:gd name="connsiteY14" fmla="*/ 1443575 h 2714648"/>
                <a:gd name="connsiteX15" fmla="*/ 586285 w 2714648"/>
                <a:gd name="connsiteY15" fmla="*/ 1261769 h 2714648"/>
                <a:gd name="connsiteX16" fmla="*/ 586285 w 2714648"/>
                <a:gd name="connsiteY16" fmla="*/ 1261702 h 2714648"/>
                <a:gd name="connsiteX17" fmla="*/ 768113 w 2714648"/>
                <a:gd name="connsiteY17" fmla="*/ 1186378 h 2714648"/>
                <a:gd name="connsiteX18" fmla="*/ 949965 w 2714648"/>
                <a:gd name="connsiteY18" fmla="*/ 1261702 h 2714648"/>
                <a:gd name="connsiteX19" fmla="*/ 1127644 w 2714648"/>
                <a:gd name="connsiteY19" fmla="*/ 1439313 h 2714648"/>
                <a:gd name="connsiteX20" fmla="*/ 1766238 w 2714648"/>
                <a:gd name="connsiteY20" fmla="*/ 729681 h 2714648"/>
                <a:gd name="connsiteX21" fmla="*/ 1944209 w 2714648"/>
                <a:gd name="connsiteY21" fmla="*/ 643488 h 2714648"/>
                <a:gd name="connsiteX22" fmla="*/ 2130775 w 2714648"/>
                <a:gd name="connsiteY22" fmla="*/ 709096 h 2714648"/>
                <a:gd name="connsiteX23" fmla="*/ 2215609 w 2714648"/>
                <a:gd name="connsiteY23" fmla="*/ 887712 h 2714648"/>
                <a:gd name="connsiteX24" fmla="*/ 2148549 w 2714648"/>
                <a:gd name="connsiteY24" fmla="*/ 1073764 h 271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4648" h="2714648">
                  <a:moveTo>
                    <a:pt x="1357324" y="0"/>
                  </a:moveTo>
                  <a:cubicBezTo>
                    <a:pt x="997348" y="0"/>
                    <a:pt x="652093" y="143007"/>
                    <a:pt x="397547" y="397547"/>
                  </a:cubicBezTo>
                  <a:cubicBezTo>
                    <a:pt x="143001" y="652087"/>
                    <a:pt x="0" y="997336"/>
                    <a:pt x="0" y="1357324"/>
                  </a:cubicBezTo>
                  <a:cubicBezTo>
                    <a:pt x="0" y="1717312"/>
                    <a:pt x="143007" y="2062555"/>
                    <a:pt x="397547" y="2317101"/>
                  </a:cubicBezTo>
                  <a:cubicBezTo>
                    <a:pt x="652087" y="2571647"/>
                    <a:pt x="997336" y="2714648"/>
                    <a:pt x="1357324" y="2714648"/>
                  </a:cubicBezTo>
                  <a:cubicBezTo>
                    <a:pt x="1717312" y="2714648"/>
                    <a:pt x="2062555" y="2571642"/>
                    <a:pt x="2317101" y="2317101"/>
                  </a:cubicBezTo>
                  <a:cubicBezTo>
                    <a:pt x="2571647" y="2062561"/>
                    <a:pt x="2714648" y="1717312"/>
                    <a:pt x="2714648" y="1357324"/>
                  </a:cubicBezTo>
                  <a:cubicBezTo>
                    <a:pt x="2714246" y="997456"/>
                    <a:pt x="2571104" y="652436"/>
                    <a:pt x="2316650" y="398004"/>
                  </a:cubicBezTo>
                  <a:cubicBezTo>
                    <a:pt x="2062195" y="143572"/>
                    <a:pt x="1717203" y="411"/>
                    <a:pt x="1357330" y="6"/>
                  </a:cubicBezTo>
                  <a:close/>
                  <a:moveTo>
                    <a:pt x="2148566" y="1073734"/>
                  </a:moveTo>
                  <a:lnTo>
                    <a:pt x="1328635" y="1984934"/>
                  </a:lnTo>
                  <a:cubicBezTo>
                    <a:pt x="1281442" y="2037396"/>
                    <a:pt x="1214758" y="2068156"/>
                    <a:pt x="1144212" y="2070036"/>
                  </a:cubicBezTo>
                  <a:cubicBezTo>
                    <a:pt x="1073643" y="2071889"/>
                    <a:pt x="1005446" y="2044676"/>
                    <a:pt x="955548" y="1994758"/>
                  </a:cubicBezTo>
                  <a:lnTo>
                    <a:pt x="586285" y="1625403"/>
                  </a:lnTo>
                  <a:cubicBezTo>
                    <a:pt x="538042" y="1577183"/>
                    <a:pt x="510938" y="1511772"/>
                    <a:pt x="510938" y="1443575"/>
                  </a:cubicBezTo>
                  <a:cubicBezTo>
                    <a:pt x="510938" y="1375378"/>
                    <a:pt x="538040" y="1309964"/>
                    <a:pt x="586285" y="1261769"/>
                  </a:cubicBezTo>
                  <a:lnTo>
                    <a:pt x="586285" y="1261702"/>
                  </a:lnTo>
                  <a:cubicBezTo>
                    <a:pt x="634505" y="1213482"/>
                    <a:pt x="699916" y="1186378"/>
                    <a:pt x="768113" y="1186378"/>
                  </a:cubicBezTo>
                  <a:cubicBezTo>
                    <a:pt x="836310" y="1186378"/>
                    <a:pt x="901724" y="1213480"/>
                    <a:pt x="949965" y="1261702"/>
                  </a:cubicBezTo>
                  <a:lnTo>
                    <a:pt x="1127644" y="1439313"/>
                  </a:lnTo>
                  <a:lnTo>
                    <a:pt x="1766238" y="729681"/>
                  </a:lnTo>
                  <a:cubicBezTo>
                    <a:pt x="1811712" y="678380"/>
                    <a:pt x="1875760" y="647351"/>
                    <a:pt x="1944209" y="643488"/>
                  </a:cubicBezTo>
                  <a:cubicBezTo>
                    <a:pt x="2012657" y="639626"/>
                    <a:pt x="2079809" y="663245"/>
                    <a:pt x="2130775" y="709096"/>
                  </a:cubicBezTo>
                  <a:cubicBezTo>
                    <a:pt x="2181719" y="754950"/>
                    <a:pt x="2212259" y="819241"/>
                    <a:pt x="2215609" y="887712"/>
                  </a:cubicBezTo>
                  <a:cubicBezTo>
                    <a:pt x="2218935" y="956201"/>
                    <a:pt x="2194803" y="1023152"/>
                    <a:pt x="2148549" y="1073764"/>
                  </a:cubicBezTo>
                  <a:close/>
                </a:path>
              </a:pathLst>
            </a:custGeom>
            <a:grpFill/>
            <a:ln w="57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35A49B6-CE58-23E2-B00D-81CB59F5D37F}"/>
                </a:ext>
              </a:extLst>
            </p:cNvPr>
            <p:cNvSpPr/>
            <p:nvPr/>
          </p:nvSpPr>
          <p:spPr>
            <a:xfrm>
              <a:off x="3053644" y="386478"/>
              <a:ext cx="6085039" cy="6085007"/>
            </a:xfrm>
            <a:custGeom>
              <a:avLst/>
              <a:gdLst>
                <a:gd name="connsiteX0" fmla="*/ 6085022 w 6085039"/>
                <a:gd name="connsiteY0" fmla="*/ 3043093 h 6085007"/>
                <a:gd name="connsiteX1" fmla="*/ 5516042 w 6085039"/>
                <a:gd name="connsiteY1" fmla="*/ 2296885 h 6085007"/>
                <a:gd name="connsiteX2" fmla="*/ 5515752 w 6085039"/>
                <a:gd name="connsiteY2" fmla="*/ 2296885 h 6085007"/>
                <a:gd name="connsiteX3" fmla="*/ 5339947 w 6085039"/>
                <a:gd name="connsiteY3" fmla="*/ 1873552 h 6085007"/>
                <a:gd name="connsiteX4" fmla="*/ 5213817 w 6085039"/>
                <a:gd name="connsiteY4" fmla="*/ 871199 h 6085007"/>
                <a:gd name="connsiteX5" fmla="*/ 4211463 w 6085039"/>
                <a:gd name="connsiteY5" fmla="*/ 745069 h 6085007"/>
                <a:gd name="connsiteX6" fmla="*/ 3976011 w 6085039"/>
                <a:gd name="connsiteY6" fmla="*/ 714284 h 6085007"/>
                <a:gd name="connsiteX7" fmla="*/ 3788153 w 6085039"/>
                <a:gd name="connsiteY7" fmla="*/ 568997 h 6085007"/>
                <a:gd name="connsiteX8" fmla="*/ 3041945 w 6085039"/>
                <a:gd name="connsiteY8" fmla="*/ 0 h 6085007"/>
                <a:gd name="connsiteX9" fmla="*/ 2296024 w 6085039"/>
                <a:gd name="connsiteY9" fmla="*/ 568711 h 6085007"/>
                <a:gd name="connsiteX10" fmla="*/ 2296024 w 6085039"/>
                <a:gd name="connsiteY10" fmla="*/ 568689 h 6085007"/>
                <a:gd name="connsiteX11" fmla="*/ 1872422 w 6085039"/>
                <a:gd name="connsiteY11" fmla="*/ 744494 h 6085007"/>
                <a:gd name="connsiteX12" fmla="*/ 870354 w 6085039"/>
                <a:gd name="connsiteY12" fmla="*/ 870355 h 6085007"/>
                <a:gd name="connsiteX13" fmla="*/ 744492 w 6085039"/>
                <a:gd name="connsiteY13" fmla="*/ 1872423 h 6085007"/>
                <a:gd name="connsiteX14" fmla="*/ 744515 w 6085039"/>
                <a:gd name="connsiteY14" fmla="*/ 1872423 h 6085007"/>
                <a:gd name="connsiteX15" fmla="*/ 713283 w 6085039"/>
                <a:gd name="connsiteY15" fmla="*/ 2107853 h 6085007"/>
                <a:gd name="connsiteX16" fmla="*/ 568420 w 6085039"/>
                <a:gd name="connsiteY16" fmla="*/ 2296048 h 6085007"/>
                <a:gd name="connsiteX17" fmla="*/ 0 w 6085039"/>
                <a:gd name="connsiteY17" fmla="*/ 3041912 h 6085007"/>
                <a:gd name="connsiteX18" fmla="*/ 569265 w 6085039"/>
                <a:gd name="connsiteY18" fmla="*/ 3788120 h 6085007"/>
                <a:gd name="connsiteX19" fmla="*/ 745070 w 6085039"/>
                <a:gd name="connsiteY19" fmla="*/ 4211453 h 6085007"/>
                <a:gd name="connsiteX20" fmla="*/ 871200 w 6085039"/>
                <a:gd name="connsiteY20" fmla="*/ 5213807 h 6085007"/>
                <a:gd name="connsiteX21" fmla="*/ 1873554 w 6085039"/>
                <a:gd name="connsiteY21" fmla="*/ 5339937 h 6085007"/>
                <a:gd name="connsiteX22" fmla="*/ 1873554 w 6085039"/>
                <a:gd name="connsiteY22" fmla="*/ 5339959 h 6085007"/>
                <a:gd name="connsiteX23" fmla="*/ 2108984 w 6085039"/>
                <a:gd name="connsiteY23" fmla="*/ 5370878 h 6085007"/>
                <a:gd name="connsiteX24" fmla="*/ 2296887 w 6085039"/>
                <a:gd name="connsiteY24" fmla="*/ 5516028 h 6085007"/>
                <a:gd name="connsiteX25" fmla="*/ 3043095 w 6085039"/>
                <a:gd name="connsiteY25" fmla="*/ 6085008 h 6085007"/>
                <a:gd name="connsiteX26" fmla="*/ 3789017 w 6085039"/>
                <a:gd name="connsiteY26" fmla="*/ 5516296 h 6085007"/>
                <a:gd name="connsiteX27" fmla="*/ 3789017 w 6085039"/>
                <a:gd name="connsiteY27" fmla="*/ 5516319 h 6085007"/>
                <a:gd name="connsiteX28" fmla="*/ 4212618 w 6085039"/>
                <a:gd name="connsiteY28" fmla="*/ 5340491 h 6085007"/>
                <a:gd name="connsiteX29" fmla="*/ 5214686 w 6085039"/>
                <a:gd name="connsiteY29" fmla="*/ 5214630 h 6085007"/>
                <a:gd name="connsiteX30" fmla="*/ 5340548 w 6085039"/>
                <a:gd name="connsiteY30" fmla="*/ 4212562 h 6085007"/>
                <a:gd name="connsiteX31" fmla="*/ 5340548 w 6085039"/>
                <a:gd name="connsiteY31" fmla="*/ 4212584 h 6085007"/>
                <a:gd name="connsiteX32" fmla="*/ 5371779 w 6085039"/>
                <a:gd name="connsiteY32" fmla="*/ 3977154 h 6085007"/>
                <a:gd name="connsiteX33" fmla="*/ 5516620 w 6085039"/>
                <a:gd name="connsiteY33" fmla="*/ 3788959 h 6085007"/>
                <a:gd name="connsiteX34" fmla="*/ 6085039 w 6085039"/>
                <a:gd name="connsiteY34" fmla="*/ 3043095 h 6085007"/>
                <a:gd name="connsiteX35" fmla="*/ 3042527 w 6085039"/>
                <a:gd name="connsiteY35" fmla="*/ 4828459 h 6085007"/>
                <a:gd name="connsiteX36" fmla="*/ 1779683 w 6085039"/>
                <a:gd name="connsiteY36" fmla="*/ 4305382 h 6085007"/>
                <a:gd name="connsiteX37" fmla="*/ 1256607 w 6085039"/>
                <a:gd name="connsiteY37" fmla="*/ 3042539 h 6085007"/>
                <a:gd name="connsiteX38" fmla="*/ 1779683 w 6085039"/>
                <a:gd name="connsiteY38" fmla="*/ 1779695 h 6085007"/>
                <a:gd name="connsiteX39" fmla="*/ 3042527 w 6085039"/>
                <a:gd name="connsiteY39" fmla="*/ 1256618 h 6085007"/>
                <a:gd name="connsiteX40" fmla="*/ 4305371 w 6085039"/>
                <a:gd name="connsiteY40" fmla="*/ 1779695 h 6085007"/>
                <a:gd name="connsiteX41" fmla="*/ 4828447 w 6085039"/>
                <a:gd name="connsiteY41" fmla="*/ 3042539 h 6085007"/>
                <a:gd name="connsiteX42" fmla="*/ 4304765 w 6085039"/>
                <a:gd name="connsiteY42" fmla="*/ 4304811 h 6085007"/>
                <a:gd name="connsiteX43" fmla="*/ 3042493 w 6085039"/>
                <a:gd name="connsiteY43" fmla="*/ 4828493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85039" h="6085007">
                  <a:moveTo>
                    <a:pt x="6085022" y="3043093"/>
                  </a:moveTo>
                  <a:cubicBezTo>
                    <a:pt x="6085022" y="2902453"/>
                    <a:pt x="6020282" y="2690637"/>
                    <a:pt x="5516042" y="2296885"/>
                  </a:cubicBezTo>
                  <a:lnTo>
                    <a:pt x="5515752" y="2296885"/>
                  </a:lnTo>
                  <a:cubicBezTo>
                    <a:pt x="5385827" y="2197250"/>
                    <a:pt x="5318807" y="2035916"/>
                    <a:pt x="5339947" y="1873552"/>
                  </a:cubicBezTo>
                  <a:cubicBezTo>
                    <a:pt x="5428129" y="1185124"/>
                    <a:pt x="5318739" y="976126"/>
                    <a:pt x="5213817" y="871199"/>
                  </a:cubicBezTo>
                  <a:cubicBezTo>
                    <a:pt x="5109181" y="765986"/>
                    <a:pt x="4900184" y="657423"/>
                    <a:pt x="4211463" y="745069"/>
                  </a:cubicBezTo>
                  <a:cubicBezTo>
                    <a:pt x="4131630" y="755829"/>
                    <a:pt x="4050369" y="745203"/>
                    <a:pt x="3976011" y="714284"/>
                  </a:cubicBezTo>
                  <a:cubicBezTo>
                    <a:pt x="3901624" y="683342"/>
                    <a:pt x="3836799" y="633199"/>
                    <a:pt x="3788153" y="568997"/>
                  </a:cubicBezTo>
                  <a:cubicBezTo>
                    <a:pt x="3394418" y="64717"/>
                    <a:pt x="3182592" y="0"/>
                    <a:pt x="3041945" y="0"/>
                  </a:cubicBezTo>
                  <a:cubicBezTo>
                    <a:pt x="2901591" y="0"/>
                    <a:pt x="2690050" y="64740"/>
                    <a:pt x="2296024" y="568711"/>
                  </a:cubicBezTo>
                  <a:lnTo>
                    <a:pt x="2296024" y="568689"/>
                  </a:lnTo>
                  <a:cubicBezTo>
                    <a:pt x="2195920" y="698191"/>
                    <a:pt x="2034808" y="765073"/>
                    <a:pt x="1872422" y="744494"/>
                  </a:cubicBezTo>
                  <a:cubicBezTo>
                    <a:pt x="1185422" y="656580"/>
                    <a:pt x="975281" y="765412"/>
                    <a:pt x="870354" y="870355"/>
                  </a:cubicBezTo>
                  <a:cubicBezTo>
                    <a:pt x="765432" y="975277"/>
                    <a:pt x="656333" y="1184011"/>
                    <a:pt x="744492" y="1872423"/>
                  </a:cubicBezTo>
                  <a:lnTo>
                    <a:pt x="744515" y="1872423"/>
                  </a:lnTo>
                  <a:cubicBezTo>
                    <a:pt x="754962" y="1952279"/>
                    <a:pt x="744202" y="2033495"/>
                    <a:pt x="713283" y="2107853"/>
                  </a:cubicBezTo>
                  <a:cubicBezTo>
                    <a:pt x="682365" y="2182211"/>
                    <a:pt x="632405" y="2247133"/>
                    <a:pt x="568420" y="2296048"/>
                  </a:cubicBezTo>
                  <a:cubicBezTo>
                    <a:pt x="64717" y="2690046"/>
                    <a:pt x="0" y="2901609"/>
                    <a:pt x="0" y="3041912"/>
                  </a:cubicBezTo>
                  <a:cubicBezTo>
                    <a:pt x="0" y="3182553"/>
                    <a:pt x="64739" y="3394368"/>
                    <a:pt x="569265" y="3788120"/>
                  </a:cubicBezTo>
                  <a:cubicBezTo>
                    <a:pt x="699190" y="3887755"/>
                    <a:pt x="766210" y="4049090"/>
                    <a:pt x="745070" y="4211453"/>
                  </a:cubicBezTo>
                  <a:cubicBezTo>
                    <a:pt x="656888" y="4899882"/>
                    <a:pt x="766278" y="5108879"/>
                    <a:pt x="871200" y="5213807"/>
                  </a:cubicBezTo>
                  <a:cubicBezTo>
                    <a:pt x="975836" y="5319289"/>
                    <a:pt x="1185411" y="5427828"/>
                    <a:pt x="1873554" y="5339937"/>
                  </a:cubicBezTo>
                  <a:lnTo>
                    <a:pt x="1873554" y="5339959"/>
                  </a:lnTo>
                  <a:cubicBezTo>
                    <a:pt x="1953387" y="5329266"/>
                    <a:pt x="2034626" y="5339937"/>
                    <a:pt x="2108984" y="5370878"/>
                  </a:cubicBezTo>
                  <a:cubicBezTo>
                    <a:pt x="2183347" y="5401798"/>
                    <a:pt x="2248173" y="5451894"/>
                    <a:pt x="2296887" y="5516028"/>
                  </a:cubicBezTo>
                  <a:cubicBezTo>
                    <a:pt x="2690622" y="6020285"/>
                    <a:pt x="2902449" y="6085008"/>
                    <a:pt x="3043095" y="6085008"/>
                  </a:cubicBezTo>
                  <a:cubicBezTo>
                    <a:pt x="3183450" y="6085008"/>
                    <a:pt x="3394990" y="6020268"/>
                    <a:pt x="3789017" y="5516296"/>
                  </a:cubicBezTo>
                  <a:lnTo>
                    <a:pt x="3789017" y="5516319"/>
                  </a:lnTo>
                  <a:cubicBezTo>
                    <a:pt x="3889298" y="5387040"/>
                    <a:pt x="4050278" y="5320226"/>
                    <a:pt x="4212618" y="5340491"/>
                  </a:cubicBezTo>
                  <a:cubicBezTo>
                    <a:pt x="4899618" y="5428405"/>
                    <a:pt x="5109759" y="5319573"/>
                    <a:pt x="5214686" y="5214630"/>
                  </a:cubicBezTo>
                  <a:cubicBezTo>
                    <a:pt x="5319608" y="5109708"/>
                    <a:pt x="5428707" y="4900973"/>
                    <a:pt x="5340548" y="4212562"/>
                  </a:cubicBezTo>
                  <a:lnTo>
                    <a:pt x="5340548" y="4212584"/>
                  </a:lnTo>
                  <a:cubicBezTo>
                    <a:pt x="5330078" y="4132728"/>
                    <a:pt x="5340860" y="4051512"/>
                    <a:pt x="5371779" y="3977154"/>
                  </a:cubicBezTo>
                  <a:cubicBezTo>
                    <a:pt x="5402676" y="3902791"/>
                    <a:pt x="5452635" y="3837874"/>
                    <a:pt x="5516620" y="3788959"/>
                  </a:cubicBezTo>
                  <a:cubicBezTo>
                    <a:pt x="6020323" y="3394962"/>
                    <a:pt x="6085039" y="3183398"/>
                    <a:pt x="6085039" y="3043095"/>
                  </a:cubicBezTo>
                  <a:close/>
                  <a:moveTo>
                    <a:pt x="3042527" y="4828459"/>
                  </a:moveTo>
                  <a:cubicBezTo>
                    <a:pt x="2568874" y="4828459"/>
                    <a:pt x="2114583" y="4640287"/>
                    <a:pt x="1779683" y="4305382"/>
                  </a:cubicBezTo>
                  <a:cubicBezTo>
                    <a:pt x="1444773" y="3970455"/>
                    <a:pt x="1256607" y="3516198"/>
                    <a:pt x="1256607" y="3042539"/>
                  </a:cubicBezTo>
                  <a:cubicBezTo>
                    <a:pt x="1256607" y="2568879"/>
                    <a:pt x="1444779" y="2114594"/>
                    <a:pt x="1779683" y="1779695"/>
                  </a:cubicBezTo>
                  <a:cubicBezTo>
                    <a:pt x="2114611" y="1444785"/>
                    <a:pt x="2568868" y="1256618"/>
                    <a:pt x="3042527" y="1256618"/>
                  </a:cubicBezTo>
                  <a:cubicBezTo>
                    <a:pt x="3516186" y="1256618"/>
                    <a:pt x="3970472" y="1444790"/>
                    <a:pt x="4305371" y="1779695"/>
                  </a:cubicBezTo>
                  <a:cubicBezTo>
                    <a:pt x="4640281" y="2114623"/>
                    <a:pt x="4828447" y="2568879"/>
                    <a:pt x="4828447" y="3042539"/>
                  </a:cubicBezTo>
                  <a:cubicBezTo>
                    <a:pt x="4827912" y="3516038"/>
                    <a:pt x="4639584" y="3970026"/>
                    <a:pt x="4304765" y="4304811"/>
                  </a:cubicBezTo>
                  <a:cubicBezTo>
                    <a:pt x="3969969" y="4639630"/>
                    <a:pt x="3515981" y="4827956"/>
                    <a:pt x="3042493" y="4828493"/>
                  </a:cubicBezTo>
                  <a:close/>
                </a:path>
              </a:pathLst>
            </a:custGeom>
            <a:grpFill/>
            <a:ln w="5715"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E8E5C058-E845-5DE3-0B81-4683E842B878}"/>
              </a:ext>
            </a:extLst>
          </p:cNvPr>
          <p:cNvSpPr txBox="1"/>
          <p:nvPr/>
        </p:nvSpPr>
        <p:spPr>
          <a:xfrm>
            <a:off x="9036801" y="5303961"/>
            <a:ext cx="2560322" cy="1077218"/>
          </a:xfrm>
          <a:prstGeom prst="rect">
            <a:avLst/>
          </a:prstGeom>
          <a:noFill/>
        </p:spPr>
        <p:txBody>
          <a:bodyPr wrap="square">
            <a:spAutoFit/>
          </a:bodyPr>
          <a:lstStyle/>
          <a:p>
            <a:pPr algn="ctr" defTabSz="1219170">
              <a:defRPr/>
            </a:pPr>
            <a:r>
              <a:rPr lang="en-US" sz="1600" kern="0">
                <a:solidFill>
                  <a:schemeClr val="bg1"/>
                </a:solidFill>
                <a:latin typeface="Segoe UI" panose="020B0603020202020204"/>
                <a:ea typeface="Calibri"/>
                <a:cs typeface="Times New Roman"/>
              </a:rPr>
              <a:t>Surgical peers verify that processes and practices are in place to meet</a:t>
            </a:r>
            <a:br>
              <a:rPr lang="en-US" sz="1600" kern="0">
                <a:solidFill>
                  <a:schemeClr val="bg1"/>
                </a:solidFill>
                <a:latin typeface="Segoe UI" panose="020B0603020202020204"/>
                <a:ea typeface="Calibri"/>
                <a:cs typeface="Times New Roman"/>
              </a:rPr>
            </a:br>
            <a:r>
              <a:rPr lang="en-US" sz="1600" kern="0">
                <a:solidFill>
                  <a:schemeClr val="bg1"/>
                </a:solidFill>
                <a:latin typeface="Segoe UI" panose="020B0603020202020204"/>
                <a:ea typeface="Calibri"/>
                <a:cs typeface="Times New Roman"/>
              </a:rPr>
              <a:t>standards</a:t>
            </a:r>
          </a:p>
        </p:txBody>
      </p:sp>
      <p:sp>
        <p:nvSpPr>
          <p:cNvPr id="22" name="Rectangle 21">
            <a:extLst>
              <a:ext uri="{FF2B5EF4-FFF2-40B4-BE49-F238E27FC236}">
                <a16:creationId xmlns:a16="http://schemas.microsoft.com/office/drawing/2014/main" id="{BBBDEF39-FC91-635B-109B-63D6C200006C}"/>
              </a:ext>
            </a:extLst>
          </p:cNvPr>
          <p:cNvSpPr/>
          <p:nvPr/>
        </p:nvSpPr>
        <p:spPr>
          <a:xfrm>
            <a:off x="9036802" y="4704769"/>
            <a:ext cx="2560320" cy="665475"/>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18288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000">
                <a:solidFill>
                  <a:schemeClr val="bg1"/>
                </a:solidFill>
                <a:latin typeface="+mj-lt"/>
              </a:rPr>
              <a:t>Verification</a:t>
            </a:r>
          </a:p>
        </p:txBody>
      </p:sp>
      <p:sp>
        <p:nvSpPr>
          <p:cNvPr id="23" name="Slide Number Placeholder 2">
            <a:extLst>
              <a:ext uri="{FF2B5EF4-FFF2-40B4-BE49-F238E27FC236}">
                <a16:creationId xmlns:a16="http://schemas.microsoft.com/office/drawing/2014/main" id="{CF323269-5728-BE2B-A2B8-9ADEE1FFA30A}"/>
              </a:ext>
            </a:extLst>
          </p:cNvPr>
          <p:cNvSpPr>
            <a:spLocks noGrp="1"/>
          </p:cNvSpPr>
          <p:nvPr>
            <p:ph type="sldNum" sz="quarter" idx="10"/>
          </p:nvPr>
        </p:nvSpPr>
        <p:spPr>
          <a:xfrm>
            <a:off x="11122152" y="6509640"/>
            <a:ext cx="609600" cy="182880"/>
          </a:xfrm>
        </p:spPr>
        <p:txBody>
          <a:bodyPr/>
          <a:lstStyle/>
          <a:p>
            <a:fld id="{36FE75AF-770D-9E48-A5CF-19564C2878CC}" type="slidenum">
              <a:rPr lang="en-US" smtClean="0"/>
              <a:pPr/>
              <a:t>3</a:t>
            </a:fld>
            <a:endParaRPr lang="en-US"/>
          </a:p>
        </p:txBody>
      </p:sp>
      <p:sp>
        <p:nvSpPr>
          <p:cNvPr id="24" name="object 10">
            <a:extLst>
              <a:ext uri="{FF2B5EF4-FFF2-40B4-BE49-F238E27FC236}">
                <a16:creationId xmlns:a16="http://schemas.microsoft.com/office/drawing/2014/main" id="{2240579F-9FCC-C374-25D8-A60187CDD39C}"/>
              </a:ext>
            </a:extLst>
          </p:cNvPr>
          <p:cNvSpPr txBox="1"/>
          <p:nvPr/>
        </p:nvSpPr>
        <p:spPr>
          <a:xfrm>
            <a:off x="8836732" y="6509638"/>
            <a:ext cx="2438400" cy="182880"/>
          </a:xfrm>
          <a:prstGeom prst="rect">
            <a:avLst/>
          </a:prstGeom>
        </p:spPr>
        <p:txBody>
          <a:bodyPr vert="horz" wrap="square" lIns="0" tIns="7620" rIns="0" bIns="0" rtlCol="0">
            <a:noAutofit/>
          </a:bodyPr>
          <a:lstStyle/>
          <a:p>
            <a:pPr marL="12700" marR="0" lvl="0" indent="0" algn="r" defTabSz="914400" eaLnBrk="1" fontAlgn="auto" latinLnBrk="0" hangingPunct="1">
              <a:lnSpc>
                <a:spcPct val="100000"/>
              </a:lnSpc>
              <a:spcBef>
                <a:spcPts val="60"/>
              </a:spcBef>
              <a:spcAft>
                <a:spcPts val="0"/>
              </a:spcAft>
              <a:buClrTx/>
              <a:buSzTx/>
              <a:buFontTx/>
              <a:buNone/>
              <a:tabLst/>
              <a:defRPr/>
            </a:pPr>
            <a:r>
              <a:rPr sz="800" kern="600" spc="130" baseline="0" noProof="0">
                <a:solidFill>
                  <a:schemeClr val="tx1">
                    <a:lumMod val="50000"/>
                    <a:lumOff val="50000"/>
                  </a:schemeClr>
                </a:solidFill>
                <a:latin typeface="+mn-lt"/>
              </a:rPr>
              <a:t>PRIVILEGED &amp; CONFIDENTIAL</a:t>
            </a:r>
          </a:p>
        </p:txBody>
      </p:sp>
      <p:sp>
        <p:nvSpPr>
          <p:cNvPr id="25" name="TextBox 24">
            <a:extLst>
              <a:ext uri="{FF2B5EF4-FFF2-40B4-BE49-F238E27FC236}">
                <a16:creationId xmlns:a16="http://schemas.microsoft.com/office/drawing/2014/main" id="{15340303-2989-4444-9DAC-35AA7C257C5F}"/>
              </a:ext>
            </a:extLst>
          </p:cNvPr>
          <p:cNvSpPr txBox="1"/>
          <p:nvPr/>
        </p:nvSpPr>
        <p:spPr>
          <a:xfrm>
            <a:off x="482573" y="1667971"/>
            <a:ext cx="3758751" cy="3522058"/>
          </a:xfrm>
          <a:prstGeom prst="rect">
            <a:avLst/>
          </a:prstGeom>
          <a:noFill/>
        </p:spPr>
        <p:txBody>
          <a:bodyPr wrap="square" lIns="0" tIns="0" rIns="0" bIns="0" rtlCol="0" anchor="ctr">
            <a:noAutofit/>
          </a:bodyPr>
          <a:lstStyle/>
          <a:p>
            <a:r>
              <a:rPr lang="en-US" sz="2400">
                <a:solidFill>
                  <a:schemeClr val="tx2"/>
                </a:solidFill>
                <a:latin typeface="+mn-lt"/>
                <a:cs typeface="Segoe UI Semilight" panose="020B0402040204020203" pitchFamily="34" charset="0"/>
              </a:rPr>
              <a:t>ACS Quality Programs were developed by applying the </a:t>
            </a:r>
            <a:r>
              <a:rPr lang="en-US" sz="2400" b="1">
                <a:solidFill>
                  <a:schemeClr val="tx2"/>
                </a:solidFill>
                <a:latin typeface="+mn-lt"/>
                <a:cs typeface="Segoe UI Semilight" panose="020B0402040204020203" pitchFamily="34" charset="0"/>
              </a:rPr>
              <a:t>ACS “4-part model” </a:t>
            </a:r>
            <a:r>
              <a:rPr lang="en-US" sz="2400">
                <a:solidFill>
                  <a:schemeClr val="tx2"/>
                </a:solidFill>
                <a:latin typeface="+mn-lt"/>
                <a:cs typeface="Segoe UI Semilight" panose="020B0402040204020203" pitchFamily="34" charset="0"/>
              </a:rPr>
              <a:t>used across surgery to achieve high quality care.</a:t>
            </a:r>
          </a:p>
        </p:txBody>
      </p:sp>
    </p:spTree>
    <p:extLst>
      <p:ext uri="{BB962C8B-B14F-4D97-AF65-F5344CB8AC3E}">
        <p14:creationId xmlns:p14="http://schemas.microsoft.com/office/powerpoint/2010/main" val="22880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FF3AB0-E8F4-55BF-BE4E-2B7BA589DF9B}"/>
              </a:ext>
            </a:extLst>
          </p:cNvPr>
          <p:cNvPicPr>
            <a:picLocks noChangeAspect="1"/>
          </p:cNvPicPr>
          <p:nvPr/>
        </p:nvPicPr>
        <p:blipFill>
          <a:blip r:embed="rId3"/>
          <a:srcRect/>
          <a:stretch/>
        </p:blipFill>
        <p:spPr>
          <a:xfrm>
            <a:off x="5445466" y="428416"/>
            <a:ext cx="6746534" cy="6429583"/>
          </a:xfrm>
          <a:prstGeom prst="rect">
            <a:avLst/>
          </a:prstGeom>
          <a:ln>
            <a:noFill/>
          </a:ln>
        </p:spPr>
      </p:pic>
      <p:sp>
        <p:nvSpPr>
          <p:cNvPr id="6" name="Content Placeholder 5">
            <a:extLst>
              <a:ext uri="{FF2B5EF4-FFF2-40B4-BE49-F238E27FC236}">
                <a16:creationId xmlns:a16="http://schemas.microsoft.com/office/drawing/2014/main" id="{B61E7F0E-7B3D-332A-2463-3CCF6E6E02C2}"/>
              </a:ext>
            </a:extLst>
          </p:cNvPr>
          <p:cNvSpPr>
            <a:spLocks noGrp="1"/>
          </p:cNvSpPr>
          <p:nvPr>
            <p:ph idx="1"/>
          </p:nvPr>
        </p:nvSpPr>
        <p:spPr>
          <a:xfrm>
            <a:off x="482572" y="1600200"/>
            <a:ext cx="5543323" cy="3882088"/>
          </a:xfrm>
        </p:spPr>
        <p:txBody>
          <a:bodyPr wrap="square">
            <a:spAutoFit/>
          </a:bodyPr>
          <a:lstStyle/>
          <a:p>
            <a:pPr>
              <a:buSzPct val="100000"/>
            </a:pPr>
            <a:r>
              <a:rPr lang="en-US" sz="1800" dirty="0"/>
              <a:t>The population in the United States is expanding and aging. </a:t>
            </a:r>
          </a:p>
          <a:p>
            <a:pPr marL="514350" lvl="1" indent="-285750">
              <a:spcBef>
                <a:spcPts val="1000"/>
              </a:spcBef>
              <a:buSzPct val="100000"/>
              <a:buFont typeface="System Font Regular"/>
              <a:buChar char="-"/>
            </a:pPr>
            <a:r>
              <a:rPr lang="en-US" sz="1800" dirty="0">
                <a:effectLst/>
                <a:ea typeface="Aptos" panose="020B0004020202020204" pitchFamily="34" charset="0"/>
              </a:rPr>
              <a:t>In the last decade, older adults reached </a:t>
            </a:r>
            <a:r>
              <a:rPr lang="en-US" sz="1800" b="1" dirty="0">
                <a:effectLst/>
                <a:ea typeface="Aptos" panose="020B0004020202020204" pitchFamily="34" charset="0"/>
              </a:rPr>
              <a:t>55.8 million people </a:t>
            </a:r>
            <a:r>
              <a:rPr lang="en-US" sz="1800" dirty="0">
                <a:effectLst/>
                <a:ea typeface="Aptos" panose="020B0004020202020204" pitchFamily="34" charset="0"/>
              </a:rPr>
              <a:t>or 16.8% of the total population. </a:t>
            </a:r>
          </a:p>
          <a:p>
            <a:pPr>
              <a:buSzPct val="100000"/>
            </a:pPr>
            <a:r>
              <a:rPr lang="en-US" sz="1800" dirty="0"/>
              <a:t>Older adults have substantially more chronic conditions, require more care, have increased complexities, and have higher healthcare utilization. </a:t>
            </a:r>
          </a:p>
          <a:p>
            <a:pPr marL="514350" lvl="1" indent="-285750">
              <a:spcBef>
                <a:spcPts val="1000"/>
              </a:spcBef>
              <a:buSzPct val="100000"/>
              <a:buFont typeface="System Font Regular"/>
              <a:buChar char="-"/>
            </a:pPr>
            <a:r>
              <a:rPr lang="en-US" sz="1800" dirty="0">
                <a:ea typeface="Aptos" panose="020B0004020202020204" pitchFamily="34" charset="0"/>
              </a:rPr>
              <a:t>&gt;40% of inpatient surgery recipients are older adult patients</a:t>
            </a:r>
          </a:p>
          <a:p>
            <a:pPr marL="514350" lvl="1" indent="-285750">
              <a:spcBef>
                <a:spcPts val="1000"/>
              </a:spcBef>
              <a:buSzPct val="100000"/>
              <a:buFont typeface="System Font Regular"/>
              <a:buChar char="-"/>
            </a:pPr>
            <a:r>
              <a:rPr lang="en-US" sz="1800" dirty="0">
                <a:ea typeface="Aptos" panose="020B0004020202020204" pitchFamily="34" charset="0"/>
              </a:rPr>
              <a:t>~ 80% of older adults have two or more chronic conditions</a:t>
            </a:r>
          </a:p>
          <a:p>
            <a:pPr>
              <a:spcAft>
                <a:spcPts val="1200"/>
              </a:spcAft>
              <a:buSzPct val="100000"/>
            </a:pPr>
            <a:r>
              <a:rPr lang="en-US" sz="1800" dirty="0">
                <a:effectLst/>
                <a:ea typeface="Aptos" panose="020B0004020202020204" pitchFamily="34" charset="0"/>
              </a:rPr>
              <a:t>Older adults have </a:t>
            </a:r>
            <a:r>
              <a:rPr lang="en-US" sz="1800" b="1" dirty="0">
                <a:effectLst/>
                <a:ea typeface="Aptos" panose="020B0004020202020204" pitchFamily="34" charset="0"/>
              </a:rPr>
              <a:t>worse outcomes </a:t>
            </a:r>
            <a:r>
              <a:rPr lang="en-US" sz="1800" dirty="0">
                <a:effectLst/>
                <a:ea typeface="Aptos" panose="020B0004020202020204" pitchFamily="34" charset="0"/>
              </a:rPr>
              <a:t>– many of which are likely </a:t>
            </a:r>
            <a:r>
              <a:rPr lang="en-US" sz="1800" b="1" dirty="0">
                <a:effectLst/>
                <a:ea typeface="Aptos" panose="020B0004020202020204" pitchFamily="34" charset="0"/>
              </a:rPr>
              <a:t>preventable</a:t>
            </a:r>
            <a:r>
              <a:rPr lang="en-US" sz="1800" dirty="0">
                <a:effectLst/>
                <a:ea typeface="Aptos" panose="020B0004020202020204" pitchFamily="34" charset="0"/>
              </a:rPr>
              <a:t> with better care.</a:t>
            </a:r>
            <a:endParaRPr lang="en-US" sz="1800" dirty="0"/>
          </a:p>
        </p:txBody>
      </p:sp>
      <p:sp>
        <p:nvSpPr>
          <p:cNvPr id="4" name="Slide Number Placeholder 3">
            <a:extLst>
              <a:ext uri="{FF2B5EF4-FFF2-40B4-BE49-F238E27FC236}">
                <a16:creationId xmlns:a16="http://schemas.microsoft.com/office/drawing/2014/main" id="{8BD1E97B-D7D4-FFF1-0DA7-9E6DFA26A65A}"/>
              </a:ext>
            </a:extLst>
          </p:cNvPr>
          <p:cNvSpPr>
            <a:spLocks noGrp="1"/>
          </p:cNvSpPr>
          <p:nvPr>
            <p:ph type="sldNum" sz="quarter" idx="10"/>
          </p:nvPr>
        </p:nvSpPr>
        <p:spPr/>
        <p:txBody>
          <a:bodyPr/>
          <a:lstStyle/>
          <a:p>
            <a:fld id="{36FE75AF-770D-9E48-A5CF-19564C2878CC}" type="slidenum">
              <a:rPr lang="en-US" smtClean="0"/>
              <a:pPr/>
              <a:t>4</a:t>
            </a:fld>
            <a:endParaRPr lang="en-US"/>
          </a:p>
        </p:txBody>
      </p:sp>
      <p:sp>
        <p:nvSpPr>
          <p:cNvPr id="8" name="Title 7">
            <a:extLst>
              <a:ext uri="{FF2B5EF4-FFF2-40B4-BE49-F238E27FC236}">
                <a16:creationId xmlns:a16="http://schemas.microsoft.com/office/drawing/2014/main" id="{39DEF088-2BCE-35D1-F802-A98606DAC28B}"/>
              </a:ext>
            </a:extLst>
          </p:cNvPr>
          <p:cNvSpPr>
            <a:spLocks noGrp="1"/>
          </p:cNvSpPr>
          <p:nvPr>
            <p:ph type="title"/>
          </p:nvPr>
        </p:nvSpPr>
        <p:spPr/>
        <p:txBody>
          <a:bodyPr/>
          <a:lstStyle/>
          <a:p>
            <a:r>
              <a:rPr lang="en-US"/>
              <a:t>The Aging Population Needs to be Addressed </a:t>
            </a:r>
          </a:p>
        </p:txBody>
      </p:sp>
    </p:spTree>
    <p:extLst>
      <p:ext uri="{BB962C8B-B14F-4D97-AF65-F5344CB8AC3E}">
        <p14:creationId xmlns:p14="http://schemas.microsoft.com/office/powerpoint/2010/main" val="8986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phic 56">
            <a:extLst>
              <a:ext uri="{FF2B5EF4-FFF2-40B4-BE49-F238E27FC236}">
                <a16:creationId xmlns:a16="http://schemas.microsoft.com/office/drawing/2014/main" id="{DC97F2A6-40FE-85D5-39B2-6D33DE6B77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0683" y="599650"/>
            <a:ext cx="344043" cy="393192"/>
          </a:xfrm>
          <a:prstGeom prst="rect">
            <a:avLst/>
          </a:prstGeom>
        </p:spPr>
      </p:pic>
      <p:pic>
        <p:nvPicPr>
          <p:cNvPr id="55" name="Graphic 54">
            <a:extLst>
              <a:ext uri="{FF2B5EF4-FFF2-40B4-BE49-F238E27FC236}">
                <a16:creationId xmlns:a16="http://schemas.microsoft.com/office/drawing/2014/main" id="{4C37F775-F4E8-2BB8-4A92-4227AC85C1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4204" y="4756727"/>
            <a:ext cx="393192" cy="393192"/>
          </a:xfrm>
          <a:prstGeom prst="rect">
            <a:avLst/>
          </a:prstGeom>
        </p:spPr>
      </p:pic>
      <p:pic>
        <p:nvPicPr>
          <p:cNvPr id="53" name="Graphic 52">
            <a:extLst>
              <a:ext uri="{FF2B5EF4-FFF2-40B4-BE49-F238E27FC236}">
                <a16:creationId xmlns:a16="http://schemas.microsoft.com/office/drawing/2014/main" id="{5C20C4DF-041E-3955-566F-A531FA07E1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1804" y="599650"/>
            <a:ext cx="393192" cy="393192"/>
          </a:xfrm>
          <a:prstGeom prst="rect">
            <a:avLst/>
          </a:prstGeom>
        </p:spPr>
      </p:pic>
      <p:pic>
        <p:nvPicPr>
          <p:cNvPr id="45" name="Graphic 44">
            <a:extLst>
              <a:ext uri="{FF2B5EF4-FFF2-40B4-BE49-F238E27FC236}">
                <a16:creationId xmlns:a16="http://schemas.microsoft.com/office/drawing/2014/main" id="{D703A814-6F7F-092C-61D5-A6F6D335DE4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65055" y="2788199"/>
            <a:ext cx="491490" cy="393192"/>
          </a:xfrm>
          <a:prstGeom prst="rect">
            <a:avLst/>
          </a:prstGeom>
        </p:spPr>
      </p:pic>
      <p:sp>
        <p:nvSpPr>
          <p:cNvPr id="2" name="Title 1">
            <a:extLst>
              <a:ext uri="{FF2B5EF4-FFF2-40B4-BE49-F238E27FC236}">
                <a16:creationId xmlns:a16="http://schemas.microsoft.com/office/drawing/2014/main" id="{5DC10182-5E2B-1425-1292-E523E6D12F40}"/>
              </a:ext>
            </a:extLst>
          </p:cNvPr>
          <p:cNvSpPr>
            <a:spLocks noGrp="1"/>
          </p:cNvSpPr>
          <p:nvPr>
            <p:ph type="title"/>
          </p:nvPr>
        </p:nvSpPr>
        <p:spPr>
          <a:xfrm>
            <a:off x="482573" y="428417"/>
            <a:ext cx="3472207" cy="914400"/>
          </a:xfrm>
        </p:spPr>
        <p:txBody>
          <a:bodyPr/>
          <a:lstStyle/>
          <a:p>
            <a:r>
              <a:rPr lang="en-US" sz="4000" spc="-100"/>
              <a:t>The Opportunity</a:t>
            </a:r>
            <a:br>
              <a:rPr lang="en-US" sz="4000" spc="-100"/>
            </a:br>
            <a:r>
              <a:rPr lang="en-US" sz="4000" spc="-100"/>
              <a:t>for Hospitals</a:t>
            </a:r>
          </a:p>
        </p:txBody>
      </p:sp>
      <p:sp>
        <p:nvSpPr>
          <p:cNvPr id="3" name="Slide Number Placeholder 2">
            <a:extLst>
              <a:ext uri="{FF2B5EF4-FFF2-40B4-BE49-F238E27FC236}">
                <a16:creationId xmlns:a16="http://schemas.microsoft.com/office/drawing/2014/main" id="{5549E0E6-A3D3-E750-B9F7-B84256FB1327}"/>
              </a:ext>
            </a:extLst>
          </p:cNvPr>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FE75AF-770D-9E48-A5CF-19564C2878CC}" type="slidenum">
              <a:rPr kumimoji="0" lang="en-US" sz="800" b="0" i="0" u="none" strike="noStrike" kern="0" cap="none" spc="0" normalizeH="0" baseline="0" noProof="0" smtClean="0">
                <a:ln>
                  <a:noFill/>
                </a:ln>
                <a:solidFill>
                  <a:srgbClr val="000000">
                    <a:lumMod val="50000"/>
                    <a:lumOff val="50000"/>
                  </a:srgbClr>
                </a:solidFill>
                <a:effectLst/>
                <a:uLnTx/>
                <a:uFillTx/>
                <a:latin typeface="Segoe UI" panose="020B0603020202020204"/>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800" b="0" i="0" u="none" strike="noStrike" kern="0" cap="none" spc="0" normalizeH="0" baseline="0" noProof="0">
              <a:ln>
                <a:noFill/>
              </a:ln>
              <a:solidFill>
                <a:srgbClr val="000000">
                  <a:lumMod val="50000"/>
                  <a:lumOff val="50000"/>
                </a:srgbClr>
              </a:solidFill>
              <a:effectLst/>
              <a:uLnTx/>
              <a:uFillTx/>
              <a:latin typeface="Segoe UI" panose="020B0603020202020204"/>
            </a:endParaRPr>
          </a:p>
        </p:txBody>
      </p:sp>
      <p:sp>
        <p:nvSpPr>
          <p:cNvPr id="8" name="TextBox 7">
            <a:extLst>
              <a:ext uri="{FF2B5EF4-FFF2-40B4-BE49-F238E27FC236}">
                <a16:creationId xmlns:a16="http://schemas.microsoft.com/office/drawing/2014/main" id="{53FAABB6-176D-61C9-8386-402B694B706A}"/>
              </a:ext>
            </a:extLst>
          </p:cNvPr>
          <p:cNvSpPr txBox="1"/>
          <p:nvPr/>
        </p:nvSpPr>
        <p:spPr>
          <a:xfrm>
            <a:off x="414527" y="2305616"/>
            <a:ext cx="3083053" cy="369332"/>
          </a:xfrm>
          <a:prstGeom prst="rect">
            <a:avLst/>
          </a:prstGeom>
          <a:noFill/>
        </p:spPr>
        <p:txBody>
          <a:bodyPr wrap="square" lIns="91440" tIns="45720" rIns="91440" bIns="45720" anchor="t">
            <a:spAutoFit/>
          </a:bodyPr>
          <a:lstStyle/>
          <a:p>
            <a:pPr>
              <a:defRPr/>
            </a:pPr>
            <a:endParaRPr lang="en-US">
              <a:ea typeface="+mn-ea"/>
              <a:cs typeface="+mn-cs"/>
            </a:endParaRPr>
          </a:p>
        </p:txBody>
      </p:sp>
      <p:sp>
        <p:nvSpPr>
          <p:cNvPr id="9" name="Rounded Rectangle 16">
            <a:extLst>
              <a:ext uri="{FF2B5EF4-FFF2-40B4-BE49-F238E27FC236}">
                <a16:creationId xmlns:a16="http://schemas.microsoft.com/office/drawing/2014/main" id="{3EFED05A-0885-F888-DD9B-6BE59D9F7709}"/>
              </a:ext>
            </a:extLst>
          </p:cNvPr>
          <p:cNvSpPr/>
          <p:nvPr/>
        </p:nvSpPr>
        <p:spPr>
          <a:xfrm>
            <a:off x="4265295" y="333878"/>
            <a:ext cx="3966210" cy="195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80"/>
              </a:lnSpc>
            </a:pPr>
            <a:endParaRPr lang="en-US" sz="2400" b="0" i="0">
              <a:solidFill>
                <a:schemeClr val="tx2"/>
              </a:solidFill>
              <a:latin typeface="Garamond" panose="02020404030301010803" pitchFamily="18" charset="0"/>
              <a:cs typeface="Arial" panose="020B0604020202020204" pitchFamily="34" charset="0"/>
            </a:endParaRPr>
          </a:p>
          <a:p>
            <a:pPr algn="ctr">
              <a:lnSpc>
                <a:spcPts val="2280"/>
              </a:lnSpc>
            </a:pPr>
            <a:r>
              <a:rPr lang="en-US" sz="2400" b="0" i="0">
                <a:solidFill>
                  <a:schemeClr val="tx2"/>
                </a:solidFill>
                <a:latin typeface="Garamond" panose="02020404030301010803" pitchFamily="18" charset="0"/>
                <a:cs typeface="Arial" panose="020B0604020202020204" pitchFamily="34" charset="0"/>
              </a:rPr>
              <a:t>High-quality,</a:t>
            </a:r>
            <a:br>
              <a:rPr lang="en-US" sz="2400" b="0" i="0">
                <a:solidFill>
                  <a:schemeClr val="tx2"/>
                </a:solidFill>
                <a:latin typeface="Garamond" panose="02020404030301010803" pitchFamily="18" charset="0"/>
                <a:cs typeface="Arial" panose="020B0604020202020204" pitchFamily="34" charset="0"/>
              </a:rPr>
            </a:br>
            <a:r>
              <a:rPr lang="en-US" sz="2400" b="0" i="0">
                <a:solidFill>
                  <a:schemeClr val="tx2"/>
                </a:solidFill>
                <a:latin typeface="Garamond" panose="02020404030301010803" pitchFamily="18" charset="0"/>
                <a:cs typeface="Arial" panose="020B0604020202020204" pitchFamily="34" charset="0"/>
              </a:rPr>
              <a:t>clinical data</a:t>
            </a:r>
          </a:p>
        </p:txBody>
      </p:sp>
      <p:sp>
        <p:nvSpPr>
          <p:cNvPr id="10" name="Rounded Rectangle 16">
            <a:extLst>
              <a:ext uri="{FF2B5EF4-FFF2-40B4-BE49-F238E27FC236}">
                <a16:creationId xmlns:a16="http://schemas.microsoft.com/office/drawing/2014/main" id="{4088ADA9-8DFF-AFD5-E955-319A4272304F}"/>
              </a:ext>
            </a:extLst>
          </p:cNvPr>
          <p:cNvSpPr/>
          <p:nvPr/>
        </p:nvSpPr>
        <p:spPr>
          <a:xfrm>
            <a:off x="8227695" y="333878"/>
            <a:ext cx="3966210" cy="195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80"/>
              </a:lnSpc>
            </a:pPr>
            <a:endParaRPr lang="en-US" sz="2400" b="0" i="0">
              <a:solidFill>
                <a:schemeClr val="tx2"/>
              </a:solidFill>
              <a:latin typeface="Garamond" panose="02020404030301010803" pitchFamily="18" charset="0"/>
              <a:cs typeface="Arial" panose="020B0604020202020204" pitchFamily="34" charset="0"/>
            </a:endParaRPr>
          </a:p>
          <a:p>
            <a:pPr algn="ctr">
              <a:lnSpc>
                <a:spcPts val="2280"/>
              </a:lnSpc>
            </a:pPr>
            <a:br>
              <a:rPr lang="en-US" sz="2400" b="0" i="0">
                <a:latin typeface="Garamond" panose="02020404030301010803" pitchFamily="18" charset="0"/>
                <a:cs typeface="Arial" panose="020B0604020202020204" pitchFamily="34" charset="0"/>
              </a:rPr>
            </a:br>
            <a:r>
              <a:rPr lang="en-US" sz="2400">
                <a:solidFill>
                  <a:schemeClr val="tx2"/>
                </a:solidFill>
                <a:latin typeface="Garamond"/>
                <a:cs typeface="Arial"/>
              </a:rPr>
              <a:t>Expert-developed</a:t>
            </a:r>
            <a:br>
              <a:rPr lang="en-US" sz="2400" b="0" i="0">
                <a:latin typeface="Garamond" panose="02020404030301010803" pitchFamily="18" charset="0"/>
                <a:cs typeface="Arial" panose="020B0604020202020204" pitchFamily="34" charset="0"/>
              </a:rPr>
            </a:br>
            <a:r>
              <a:rPr lang="en-US" sz="2400" b="0" i="0">
                <a:solidFill>
                  <a:schemeClr val="tx2"/>
                </a:solidFill>
                <a:latin typeface="Garamond"/>
                <a:cs typeface="Arial"/>
              </a:rPr>
              <a:t>standards</a:t>
            </a:r>
            <a:r>
              <a:rPr lang="en-US" sz="2400">
                <a:solidFill>
                  <a:schemeClr val="tx2"/>
                </a:solidFill>
                <a:latin typeface="Garamond"/>
                <a:cs typeface="Arial"/>
              </a:rPr>
              <a:t> </a:t>
            </a:r>
            <a:r>
              <a:rPr lang="en-US" sz="2400" b="0" i="0">
                <a:solidFill>
                  <a:schemeClr val="tx2"/>
                </a:solidFill>
                <a:latin typeface="Garamond"/>
                <a:cs typeface="Arial"/>
              </a:rPr>
              <a:t>to guide</a:t>
            </a:r>
            <a:br>
              <a:rPr lang="en-US" sz="2400" b="0" i="0">
                <a:latin typeface="Garamond" panose="02020404030301010803" pitchFamily="18" charset="0"/>
                <a:cs typeface="Arial" panose="020B0604020202020204" pitchFamily="34" charset="0"/>
              </a:rPr>
            </a:br>
            <a:r>
              <a:rPr lang="en-US" sz="2400" b="0" i="0">
                <a:solidFill>
                  <a:schemeClr val="tx2"/>
                </a:solidFill>
                <a:latin typeface="Garamond"/>
                <a:cs typeface="Arial"/>
              </a:rPr>
              <a:t>surgical treatment</a:t>
            </a:r>
          </a:p>
        </p:txBody>
      </p:sp>
      <p:sp>
        <p:nvSpPr>
          <p:cNvPr id="13" name="Rounded Rectangle 16">
            <a:extLst>
              <a:ext uri="{FF2B5EF4-FFF2-40B4-BE49-F238E27FC236}">
                <a16:creationId xmlns:a16="http://schemas.microsoft.com/office/drawing/2014/main" id="{65DF1D04-6FE0-8186-6A6B-42D4C5E90DAB}"/>
              </a:ext>
            </a:extLst>
          </p:cNvPr>
          <p:cNvSpPr/>
          <p:nvPr/>
        </p:nvSpPr>
        <p:spPr>
          <a:xfrm>
            <a:off x="4265295" y="2286000"/>
            <a:ext cx="396621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80"/>
              </a:lnSpc>
            </a:pPr>
            <a:endParaRPr lang="en-US" sz="2400" b="0" i="0">
              <a:solidFill>
                <a:schemeClr val="tx2"/>
              </a:solidFill>
              <a:latin typeface="Garamond" panose="02020404030301010803" pitchFamily="18" charset="0"/>
              <a:cs typeface="Arial" panose="020B0604020202020204" pitchFamily="34" charset="0"/>
            </a:endParaRPr>
          </a:p>
          <a:p>
            <a:pPr algn="ctr">
              <a:lnSpc>
                <a:spcPts val="2280"/>
              </a:lnSpc>
            </a:pPr>
            <a:r>
              <a:rPr lang="en-US" sz="2400" b="0" i="0">
                <a:solidFill>
                  <a:schemeClr val="tx2"/>
                </a:solidFill>
                <a:latin typeface="Garamond" panose="02020404030301010803" pitchFamily="18" charset="0"/>
                <a:cs typeface="Arial" panose="020B0604020202020204" pitchFamily="34" charset="0"/>
              </a:rPr>
              <a:t>Efficient resource</a:t>
            </a:r>
          </a:p>
          <a:p>
            <a:pPr algn="ctr">
              <a:lnSpc>
                <a:spcPts val="2280"/>
              </a:lnSpc>
            </a:pPr>
            <a:r>
              <a:rPr lang="en-US" sz="2400" b="0" i="0">
                <a:solidFill>
                  <a:schemeClr val="tx2"/>
                </a:solidFill>
                <a:latin typeface="Garamond" panose="02020404030301010803" pitchFamily="18" charset="0"/>
                <a:cs typeface="Arial" panose="020B0604020202020204" pitchFamily="34" charset="0"/>
              </a:rPr>
              <a:t>allocation</a:t>
            </a:r>
          </a:p>
        </p:txBody>
      </p:sp>
      <p:sp>
        <p:nvSpPr>
          <p:cNvPr id="15" name="Rounded Rectangle 16">
            <a:extLst>
              <a:ext uri="{FF2B5EF4-FFF2-40B4-BE49-F238E27FC236}">
                <a16:creationId xmlns:a16="http://schemas.microsoft.com/office/drawing/2014/main" id="{2FE8EE60-2518-20B5-303F-9ECC92BAAA86}"/>
              </a:ext>
            </a:extLst>
          </p:cNvPr>
          <p:cNvSpPr/>
          <p:nvPr/>
        </p:nvSpPr>
        <p:spPr>
          <a:xfrm>
            <a:off x="8227695" y="2286000"/>
            <a:ext cx="396621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80"/>
              </a:lnSpc>
            </a:pPr>
            <a:endParaRPr lang="en-US" sz="2400" b="0" i="0">
              <a:solidFill>
                <a:schemeClr val="tx2"/>
              </a:solidFill>
              <a:latin typeface="Garamond" panose="02020404030301010803" pitchFamily="18" charset="0"/>
              <a:cs typeface="Arial" panose="020B0604020202020204" pitchFamily="34" charset="0"/>
            </a:endParaRPr>
          </a:p>
          <a:p>
            <a:pPr algn="ctr">
              <a:lnSpc>
                <a:spcPts val="2280"/>
              </a:lnSpc>
            </a:pPr>
            <a:r>
              <a:rPr lang="en-US" sz="2400" b="0" i="0">
                <a:solidFill>
                  <a:schemeClr val="tx2"/>
                </a:solidFill>
                <a:latin typeface="Garamond" panose="02020404030301010803" pitchFamily="18" charset="0"/>
                <a:cs typeface="Arial" panose="020B0604020202020204" pitchFamily="34" charset="0"/>
              </a:rPr>
              <a:t>Proactive</a:t>
            </a:r>
            <a:br>
              <a:rPr lang="en-US" sz="2400" b="0" i="0">
                <a:solidFill>
                  <a:schemeClr val="tx2"/>
                </a:solidFill>
                <a:latin typeface="Garamond" panose="02020404030301010803" pitchFamily="18" charset="0"/>
                <a:cs typeface="Arial" panose="020B0604020202020204" pitchFamily="34" charset="0"/>
              </a:rPr>
            </a:br>
            <a:r>
              <a:rPr lang="en-US" sz="2400" b="0" i="0">
                <a:solidFill>
                  <a:schemeClr val="tx2"/>
                </a:solidFill>
                <a:latin typeface="Garamond" panose="02020404030301010803" pitchFamily="18" charset="0"/>
                <a:cs typeface="Arial" panose="020B0604020202020204" pitchFamily="34" charset="0"/>
              </a:rPr>
              <a:t>quality culture</a:t>
            </a:r>
          </a:p>
        </p:txBody>
      </p:sp>
      <p:sp>
        <p:nvSpPr>
          <p:cNvPr id="16" name="Rounded Rectangle 16">
            <a:extLst>
              <a:ext uri="{FF2B5EF4-FFF2-40B4-BE49-F238E27FC236}">
                <a16:creationId xmlns:a16="http://schemas.microsoft.com/office/drawing/2014/main" id="{CF9C53C3-D59E-F5F7-88B1-10735BDBC663}"/>
              </a:ext>
            </a:extLst>
          </p:cNvPr>
          <p:cNvSpPr/>
          <p:nvPr/>
        </p:nvSpPr>
        <p:spPr>
          <a:xfrm>
            <a:off x="4265295" y="4402135"/>
            <a:ext cx="3966210" cy="2120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80"/>
              </a:lnSpc>
            </a:pPr>
            <a:endParaRPr lang="en-US" sz="2400" b="0" i="0">
              <a:solidFill>
                <a:schemeClr val="tx2"/>
              </a:solidFill>
              <a:latin typeface="Garamond" panose="02020404030301010803" pitchFamily="18" charset="0"/>
              <a:cs typeface="Arial" panose="020B0604020202020204" pitchFamily="34" charset="0"/>
            </a:endParaRPr>
          </a:p>
          <a:p>
            <a:pPr algn="ctr">
              <a:lnSpc>
                <a:spcPts val="2280"/>
              </a:lnSpc>
            </a:pPr>
            <a:r>
              <a:rPr lang="en-US" sz="2400" b="0" i="0">
                <a:solidFill>
                  <a:schemeClr val="tx2"/>
                </a:solidFill>
                <a:latin typeface="Garamond" panose="02020404030301010803" pitchFamily="18" charset="0"/>
                <a:cs typeface="Arial" panose="020B0604020202020204" pitchFamily="34" charset="0"/>
              </a:rPr>
              <a:t>Reduced variability</a:t>
            </a:r>
            <a:br>
              <a:rPr lang="en-US" sz="2400" b="0" i="0">
                <a:solidFill>
                  <a:schemeClr val="tx2"/>
                </a:solidFill>
                <a:latin typeface="Garamond" panose="02020404030301010803" pitchFamily="18" charset="0"/>
                <a:cs typeface="Arial" panose="020B0604020202020204" pitchFamily="34" charset="0"/>
              </a:rPr>
            </a:br>
            <a:r>
              <a:rPr lang="en-US" sz="2400" b="0" i="0">
                <a:solidFill>
                  <a:schemeClr val="tx2"/>
                </a:solidFill>
                <a:latin typeface="Garamond" panose="02020404030301010803" pitchFamily="18" charset="0"/>
                <a:cs typeface="Arial" panose="020B0604020202020204" pitchFamily="34" charset="0"/>
              </a:rPr>
              <a:t>in</a:t>
            </a:r>
            <a:r>
              <a:rPr lang="en-US" sz="2400">
                <a:solidFill>
                  <a:schemeClr val="tx2"/>
                </a:solidFill>
                <a:latin typeface="Garamond" panose="02020404030301010803" pitchFamily="18" charset="0"/>
                <a:cs typeface="Arial" panose="020B0604020202020204" pitchFamily="34" charset="0"/>
              </a:rPr>
              <a:t> </a:t>
            </a:r>
            <a:r>
              <a:rPr lang="en-US" sz="2400" b="0" i="0">
                <a:solidFill>
                  <a:schemeClr val="tx2"/>
                </a:solidFill>
                <a:latin typeface="Garamond" panose="02020404030301010803" pitchFamily="18" charset="0"/>
                <a:cs typeface="Arial" panose="020B0604020202020204" pitchFamily="34" charset="0"/>
              </a:rPr>
              <a:t>care and outcomes</a:t>
            </a:r>
          </a:p>
        </p:txBody>
      </p:sp>
      <p:sp>
        <p:nvSpPr>
          <p:cNvPr id="18" name="Rounded Rectangle 16">
            <a:extLst>
              <a:ext uri="{FF2B5EF4-FFF2-40B4-BE49-F238E27FC236}">
                <a16:creationId xmlns:a16="http://schemas.microsoft.com/office/drawing/2014/main" id="{9928C085-9866-A0AD-C2C1-0E76281FCB71}"/>
              </a:ext>
            </a:extLst>
          </p:cNvPr>
          <p:cNvSpPr/>
          <p:nvPr/>
        </p:nvSpPr>
        <p:spPr>
          <a:xfrm>
            <a:off x="8227695" y="4402135"/>
            <a:ext cx="3966210" cy="2120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80"/>
              </a:lnSpc>
            </a:pPr>
            <a:endParaRPr lang="en-US"/>
          </a:p>
          <a:p>
            <a:pPr algn="ctr">
              <a:lnSpc>
                <a:spcPts val="2280"/>
              </a:lnSpc>
            </a:pPr>
            <a:r>
              <a:rPr lang="en-US" sz="2400">
                <a:solidFill>
                  <a:schemeClr val="tx2"/>
                </a:solidFill>
                <a:latin typeface="Garamond"/>
                <a:cs typeface="Arial"/>
              </a:rPr>
              <a:t>Cost Savings</a:t>
            </a:r>
            <a:endParaRPr lang="en-US" sz="2400" b="0" i="0">
              <a:solidFill>
                <a:schemeClr val="tx2"/>
              </a:solidFill>
              <a:latin typeface="Garamond" panose="02020404030301010803" pitchFamily="18" charset="0"/>
              <a:cs typeface="Arial" panose="020B0604020202020204" pitchFamily="34" charset="0"/>
            </a:endParaRPr>
          </a:p>
        </p:txBody>
      </p:sp>
      <p:cxnSp>
        <p:nvCxnSpPr>
          <p:cNvPr id="31" name="Straight Connector 30">
            <a:extLst>
              <a:ext uri="{FF2B5EF4-FFF2-40B4-BE49-F238E27FC236}">
                <a16:creationId xmlns:a16="http://schemas.microsoft.com/office/drawing/2014/main" id="{890BBFEA-3F49-4CA3-69E3-E86D5AC0A9F2}"/>
              </a:ext>
            </a:extLst>
          </p:cNvPr>
          <p:cNvCxnSpPr>
            <a:cxnSpLocks/>
          </p:cNvCxnSpPr>
          <p:nvPr/>
        </p:nvCxnSpPr>
        <p:spPr>
          <a:xfrm flipH="1">
            <a:off x="6097408" y="2186608"/>
            <a:ext cx="301984" cy="0"/>
          </a:xfrm>
          <a:prstGeom prst="line">
            <a:avLst/>
          </a:prstGeom>
          <a:ln w="1905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E53192-8587-1F17-609C-CF5384562DF2}"/>
              </a:ext>
            </a:extLst>
          </p:cNvPr>
          <p:cNvCxnSpPr>
            <a:cxnSpLocks/>
          </p:cNvCxnSpPr>
          <p:nvPr/>
        </p:nvCxnSpPr>
        <p:spPr>
          <a:xfrm flipH="1">
            <a:off x="10059808" y="2186608"/>
            <a:ext cx="301984" cy="0"/>
          </a:xfrm>
          <a:prstGeom prst="line">
            <a:avLst/>
          </a:prstGeom>
          <a:ln w="1905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0E9F19-7030-37D3-7D17-B1FCF7B62B77}"/>
              </a:ext>
            </a:extLst>
          </p:cNvPr>
          <p:cNvCxnSpPr>
            <a:cxnSpLocks/>
          </p:cNvCxnSpPr>
          <p:nvPr/>
        </p:nvCxnSpPr>
        <p:spPr>
          <a:xfrm flipH="1">
            <a:off x="6097408" y="4305265"/>
            <a:ext cx="301984" cy="0"/>
          </a:xfrm>
          <a:prstGeom prst="line">
            <a:avLst/>
          </a:prstGeom>
          <a:ln w="1905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D911F6E-05CF-F384-9B76-16D4C94CA5A2}"/>
              </a:ext>
            </a:extLst>
          </p:cNvPr>
          <p:cNvCxnSpPr>
            <a:cxnSpLocks/>
          </p:cNvCxnSpPr>
          <p:nvPr/>
        </p:nvCxnSpPr>
        <p:spPr>
          <a:xfrm flipH="1">
            <a:off x="10059808" y="4305265"/>
            <a:ext cx="301984" cy="0"/>
          </a:xfrm>
          <a:prstGeom prst="line">
            <a:avLst/>
          </a:prstGeom>
          <a:ln w="1905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pic>
        <p:nvPicPr>
          <p:cNvPr id="43" name="Graphic 42">
            <a:extLst>
              <a:ext uri="{FF2B5EF4-FFF2-40B4-BE49-F238E27FC236}">
                <a16:creationId xmlns:a16="http://schemas.microsoft.com/office/drawing/2014/main" id="{B6189590-B4DE-1F03-1B9A-B3374EC3DF4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27230" y="4756727"/>
            <a:ext cx="442341" cy="393192"/>
          </a:xfrm>
          <a:prstGeom prst="rect">
            <a:avLst/>
          </a:prstGeom>
        </p:spPr>
      </p:pic>
      <p:pic>
        <p:nvPicPr>
          <p:cNvPr id="47" name="Graphic 46">
            <a:extLst>
              <a:ext uri="{FF2B5EF4-FFF2-40B4-BE49-F238E27FC236}">
                <a16:creationId xmlns:a16="http://schemas.microsoft.com/office/drawing/2014/main" id="{26639B25-1D56-2BAA-A6F6-3050180871D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29645" y="2792492"/>
            <a:ext cx="437511" cy="388899"/>
          </a:xfrm>
          <a:prstGeom prst="rect">
            <a:avLst/>
          </a:prstGeom>
        </p:spPr>
      </p:pic>
      <p:sp>
        <p:nvSpPr>
          <p:cNvPr id="5" name="TextBox 4">
            <a:extLst>
              <a:ext uri="{FF2B5EF4-FFF2-40B4-BE49-F238E27FC236}">
                <a16:creationId xmlns:a16="http://schemas.microsoft.com/office/drawing/2014/main" id="{16011DE9-D64C-98A2-4F57-ABED6A2B9268}"/>
              </a:ext>
            </a:extLst>
          </p:cNvPr>
          <p:cNvSpPr txBox="1"/>
          <p:nvPr/>
        </p:nvSpPr>
        <p:spPr>
          <a:xfrm>
            <a:off x="403804" y="2540675"/>
            <a:ext cx="3629743" cy="2308324"/>
          </a:xfrm>
          <a:prstGeom prst="rect">
            <a:avLst/>
          </a:prstGeom>
          <a:noFill/>
        </p:spPr>
        <p:txBody>
          <a:bodyPr wrap="square" lIns="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F2145"/>
                </a:solidFill>
                <a:effectLst/>
                <a:uLnTx/>
                <a:uFillTx/>
                <a:latin typeface="Segoe UI"/>
                <a:cs typeface="Segoe UI"/>
              </a:rPr>
              <a:t>ACS Quality Programs help equip hospitals with the necessary infrastructure and resources to address specific patient needs,  optimize data collection and care delivery, enhance outcomes, and use existing resources more efficiently.</a:t>
            </a:r>
          </a:p>
        </p:txBody>
      </p:sp>
    </p:spTree>
    <p:extLst>
      <p:ext uri="{BB962C8B-B14F-4D97-AF65-F5344CB8AC3E}">
        <p14:creationId xmlns:p14="http://schemas.microsoft.com/office/powerpoint/2010/main" val="276329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265B-A8DE-B9EB-B815-29F3F28D1C63}"/>
              </a:ext>
            </a:extLst>
          </p:cNvPr>
          <p:cNvSpPr>
            <a:spLocks noGrp="1"/>
          </p:cNvSpPr>
          <p:nvPr>
            <p:ph type="title"/>
          </p:nvPr>
        </p:nvSpPr>
        <p:spPr/>
        <p:txBody>
          <a:bodyPr/>
          <a:lstStyle/>
          <a:p>
            <a:r>
              <a:rPr lang="en-US"/>
              <a:t>Four Focus Areas</a:t>
            </a:r>
          </a:p>
        </p:txBody>
      </p:sp>
      <p:sp>
        <p:nvSpPr>
          <p:cNvPr id="3" name="Slide Number Placeholder 2">
            <a:extLst>
              <a:ext uri="{FF2B5EF4-FFF2-40B4-BE49-F238E27FC236}">
                <a16:creationId xmlns:a16="http://schemas.microsoft.com/office/drawing/2014/main" id="{37BD49D8-F820-929A-9B53-E06336B59D4F}"/>
              </a:ext>
            </a:extLst>
          </p:cNvPr>
          <p:cNvSpPr>
            <a:spLocks noGrp="1"/>
          </p:cNvSpPr>
          <p:nvPr>
            <p:ph type="sldNum" sz="quarter" idx="10"/>
          </p:nvPr>
        </p:nvSpPr>
        <p:spPr/>
        <p:txBody>
          <a:bodyPr/>
          <a:lstStyle/>
          <a:p>
            <a:fld id="{36FE75AF-770D-9E48-A5CF-19564C2878CC}" type="slidenum">
              <a:rPr lang="en-US" smtClean="0"/>
              <a:pPr/>
              <a:t>6</a:t>
            </a:fld>
            <a:endParaRPr lang="en-US"/>
          </a:p>
        </p:txBody>
      </p:sp>
      <p:sp>
        <p:nvSpPr>
          <p:cNvPr id="6" name="TextBox 5">
            <a:extLst>
              <a:ext uri="{FF2B5EF4-FFF2-40B4-BE49-F238E27FC236}">
                <a16:creationId xmlns:a16="http://schemas.microsoft.com/office/drawing/2014/main" id="{63AAB188-240A-316D-BB54-F6589C9C1077}"/>
              </a:ext>
            </a:extLst>
          </p:cNvPr>
          <p:cNvSpPr txBox="1"/>
          <p:nvPr/>
        </p:nvSpPr>
        <p:spPr>
          <a:xfrm>
            <a:off x="483053" y="2689390"/>
            <a:ext cx="4413664" cy="14773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400">
                <a:solidFill>
                  <a:schemeClr val="tx2"/>
                </a:solidFill>
                <a:latin typeface="Segoe UI"/>
                <a:cs typeface="Segoe UI"/>
              </a:rPr>
              <a:t>GSV hospitals focus on </a:t>
            </a:r>
            <a:r>
              <a:rPr lang="en-US" sz="2400" b="1">
                <a:solidFill>
                  <a:schemeClr val="tx2"/>
                </a:solidFill>
                <a:latin typeface="Segoe UI"/>
                <a:cs typeface="Segoe UI"/>
              </a:rPr>
              <a:t>four areas</a:t>
            </a:r>
            <a:r>
              <a:rPr lang="en-US" sz="2400">
                <a:solidFill>
                  <a:schemeClr val="tx2"/>
                </a:solidFill>
                <a:latin typeface="Segoe UI"/>
                <a:cs typeface="Segoe UI"/>
              </a:rPr>
              <a:t> throughout the surgical journey to prioritize quality of life and </a:t>
            </a:r>
            <a:r>
              <a:rPr lang="en-US" sz="2400" b="1">
                <a:solidFill>
                  <a:schemeClr val="tx2"/>
                </a:solidFill>
                <a:latin typeface="Segoe UI"/>
                <a:cs typeface="Segoe UI"/>
              </a:rPr>
              <a:t>what matters most.</a:t>
            </a:r>
          </a:p>
        </p:txBody>
      </p:sp>
      <p:sp>
        <p:nvSpPr>
          <p:cNvPr id="15" name="Rectangle 14">
            <a:extLst>
              <a:ext uri="{FF2B5EF4-FFF2-40B4-BE49-F238E27FC236}">
                <a16:creationId xmlns:a16="http://schemas.microsoft.com/office/drawing/2014/main" id="{A341BAAA-E945-C806-91A0-182ED20B9013}"/>
              </a:ext>
            </a:extLst>
          </p:cNvPr>
          <p:cNvSpPr/>
          <p:nvPr/>
        </p:nvSpPr>
        <p:spPr>
          <a:xfrm>
            <a:off x="5859661" y="9896"/>
            <a:ext cx="3166170" cy="35131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603020202020204"/>
              <a:ea typeface="+mn-ea"/>
              <a:cs typeface="+mn-cs"/>
            </a:endParaRPr>
          </a:p>
        </p:txBody>
      </p:sp>
      <p:sp>
        <p:nvSpPr>
          <p:cNvPr id="17" name="Rectangle 16">
            <a:extLst>
              <a:ext uri="{FF2B5EF4-FFF2-40B4-BE49-F238E27FC236}">
                <a16:creationId xmlns:a16="http://schemas.microsoft.com/office/drawing/2014/main" id="{26F8486A-9A5D-CA96-9832-2400959D1632}"/>
              </a:ext>
            </a:extLst>
          </p:cNvPr>
          <p:cNvSpPr/>
          <p:nvPr/>
        </p:nvSpPr>
        <p:spPr>
          <a:xfrm>
            <a:off x="5879451" y="3523011"/>
            <a:ext cx="3146378" cy="3344884"/>
          </a:xfrm>
          <a:prstGeom prst="rect">
            <a:avLst/>
          </a:prstGeom>
          <a:solidFill>
            <a:srgbClr val="0F214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603020202020204"/>
              <a:ea typeface="+mn-ea"/>
              <a:cs typeface="+mn-cs"/>
            </a:endParaRPr>
          </a:p>
        </p:txBody>
      </p:sp>
      <p:sp>
        <p:nvSpPr>
          <p:cNvPr id="19" name="Rectangle 18">
            <a:extLst>
              <a:ext uri="{FF2B5EF4-FFF2-40B4-BE49-F238E27FC236}">
                <a16:creationId xmlns:a16="http://schemas.microsoft.com/office/drawing/2014/main" id="{9E921326-6C19-C375-96DA-45DA7CA3209E}"/>
              </a:ext>
            </a:extLst>
          </p:cNvPr>
          <p:cNvSpPr/>
          <p:nvPr/>
        </p:nvSpPr>
        <p:spPr>
          <a:xfrm>
            <a:off x="9025830" y="3523012"/>
            <a:ext cx="3166170" cy="3344884"/>
          </a:xfrm>
          <a:prstGeom prst="rect">
            <a:avLst/>
          </a:prstGeom>
          <a:solidFill>
            <a:srgbClr val="0F214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603020202020204"/>
              <a:ea typeface="+mn-ea"/>
              <a:cs typeface="+mn-cs"/>
            </a:endParaRPr>
          </a:p>
        </p:txBody>
      </p:sp>
      <p:sp>
        <p:nvSpPr>
          <p:cNvPr id="21" name="Rectangle 20">
            <a:extLst>
              <a:ext uri="{FF2B5EF4-FFF2-40B4-BE49-F238E27FC236}">
                <a16:creationId xmlns:a16="http://schemas.microsoft.com/office/drawing/2014/main" id="{9E8323F4-634F-4C80-3C5F-D66FB59C3675}"/>
              </a:ext>
            </a:extLst>
          </p:cNvPr>
          <p:cNvSpPr/>
          <p:nvPr/>
        </p:nvSpPr>
        <p:spPr>
          <a:xfrm>
            <a:off x="9025830" y="9896"/>
            <a:ext cx="3166170" cy="3513116"/>
          </a:xfrm>
          <a:prstGeom prst="rect">
            <a:avLst/>
          </a:prstGeom>
          <a:solidFill>
            <a:srgbClr val="0F2145">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603020202020204"/>
              <a:ea typeface="+mn-ea"/>
              <a:cs typeface="+mn-cs"/>
            </a:endParaRPr>
          </a:p>
        </p:txBody>
      </p:sp>
      <p:sp>
        <p:nvSpPr>
          <p:cNvPr id="13" name="TextBox 12">
            <a:extLst>
              <a:ext uri="{FF2B5EF4-FFF2-40B4-BE49-F238E27FC236}">
                <a16:creationId xmlns:a16="http://schemas.microsoft.com/office/drawing/2014/main" id="{03B0163C-5B13-C802-302D-2728B1C3B3F0}"/>
              </a:ext>
            </a:extLst>
          </p:cNvPr>
          <p:cNvSpPr txBox="1"/>
          <p:nvPr/>
        </p:nvSpPr>
        <p:spPr>
          <a:xfrm>
            <a:off x="6169231" y="1161803"/>
            <a:ext cx="2604655"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rtl="0"/>
            <a:r>
              <a:rPr lang="en-US" sz="2400">
                <a:solidFill>
                  <a:srgbClr val="FFFFFF"/>
                </a:solidFill>
                <a:latin typeface="Segoe UI"/>
              </a:rPr>
              <a:t>Goals and </a:t>
            </a:r>
            <a:endParaRPr lang="en-US" sz="2400">
              <a:solidFill>
                <a:srgbClr val="FFFFFF"/>
              </a:solidFill>
              <a:latin typeface="Segoe UI"/>
              <a:cs typeface="Segoe UI"/>
            </a:endParaRPr>
          </a:p>
          <a:p>
            <a:pPr algn="ctr" rtl="0"/>
            <a:r>
              <a:rPr lang="en-US" sz="2400">
                <a:solidFill>
                  <a:srgbClr val="FFFFFF"/>
                </a:solidFill>
                <a:latin typeface="Segoe UI"/>
              </a:rPr>
              <a:t>Decision-Making</a:t>
            </a:r>
            <a:endParaRPr lang="en-US" sz="2400">
              <a:solidFill>
                <a:srgbClr val="FFFFFF"/>
              </a:solidFill>
              <a:latin typeface="Segoe UI"/>
              <a:cs typeface="Segoe UI"/>
            </a:endParaRPr>
          </a:p>
          <a:p>
            <a:pPr algn="ctr"/>
            <a:endParaRPr lang="en-US" sz="1400" i="1">
              <a:solidFill>
                <a:srgbClr val="FFFFFF"/>
              </a:solidFill>
              <a:latin typeface="Segoe UI"/>
            </a:endParaRPr>
          </a:p>
          <a:p>
            <a:pPr algn="ctr"/>
            <a:r>
              <a:rPr lang="en-US" sz="1400" i="1">
                <a:solidFill>
                  <a:srgbClr val="FFFFFF"/>
                </a:solidFill>
                <a:latin typeface="Segoe UI"/>
              </a:rPr>
              <a:t>(overall health &amp; treatment goals and impact of surgery)</a:t>
            </a:r>
            <a:endParaRPr lang="en-US" sz="1400" i="1">
              <a:solidFill>
                <a:srgbClr val="FFFFFF"/>
              </a:solidFill>
              <a:latin typeface="Segoe UI"/>
              <a:cs typeface="Segoe UI"/>
            </a:endParaRPr>
          </a:p>
        </p:txBody>
      </p:sp>
      <p:sp>
        <p:nvSpPr>
          <p:cNvPr id="22" name="TextBox 21">
            <a:extLst>
              <a:ext uri="{FF2B5EF4-FFF2-40B4-BE49-F238E27FC236}">
                <a16:creationId xmlns:a16="http://schemas.microsoft.com/office/drawing/2014/main" id="{CE098332-15CC-6C8E-99D9-3B808EFEE8FE}"/>
              </a:ext>
            </a:extLst>
          </p:cNvPr>
          <p:cNvSpPr txBox="1"/>
          <p:nvPr/>
        </p:nvSpPr>
        <p:spPr>
          <a:xfrm>
            <a:off x="9306296" y="1191490"/>
            <a:ext cx="2604655" cy="11695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a:solidFill>
                  <a:srgbClr val="FFFFFF"/>
                </a:solidFill>
                <a:latin typeface="Segoe UI"/>
              </a:rPr>
              <a:t>Function and Mobility</a:t>
            </a:r>
            <a:endParaRPr lang="en-US"/>
          </a:p>
          <a:p>
            <a:pPr algn="ctr"/>
            <a:endParaRPr lang="en-US" sz="1400" i="1">
              <a:solidFill>
                <a:srgbClr val="FFFFFF"/>
              </a:solidFill>
              <a:latin typeface="Segoe UI"/>
            </a:endParaRPr>
          </a:p>
          <a:p>
            <a:pPr algn="ctr"/>
            <a:r>
              <a:rPr lang="en-US" sz="1400" i="1">
                <a:solidFill>
                  <a:srgbClr val="FFFFFF"/>
                </a:solidFill>
                <a:latin typeface="Segoe UI"/>
              </a:rPr>
              <a:t>(ability to be independent)</a:t>
            </a:r>
            <a:endParaRPr lang="en-US"/>
          </a:p>
        </p:txBody>
      </p:sp>
      <p:sp>
        <p:nvSpPr>
          <p:cNvPr id="4" name="TextBox 3">
            <a:extLst>
              <a:ext uri="{FF2B5EF4-FFF2-40B4-BE49-F238E27FC236}">
                <a16:creationId xmlns:a16="http://schemas.microsoft.com/office/drawing/2014/main" id="{09C389A8-55CD-0BF0-0E02-8972370BFAA3}"/>
              </a:ext>
            </a:extLst>
          </p:cNvPr>
          <p:cNvSpPr txBox="1"/>
          <p:nvPr/>
        </p:nvSpPr>
        <p:spPr>
          <a:xfrm>
            <a:off x="9032371" y="4615543"/>
            <a:ext cx="3158836" cy="14773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rtl="0"/>
            <a:r>
              <a:rPr lang="en-US" sz="2400">
                <a:solidFill>
                  <a:srgbClr val="FFFFFF"/>
                </a:solidFill>
                <a:latin typeface="Segoe UI"/>
              </a:rPr>
              <a:t>Nutrition and Hydration</a:t>
            </a:r>
            <a:r>
              <a:rPr lang="en-US" sz="2000">
                <a:solidFill>
                  <a:schemeClr val="bg1"/>
                </a:solidFill>
                <a:latin typeface="Segoe UI"/>
                <a:cs typeface="Arial"/>
              </a:rPr>
              <a:t> </a:t>
            </a:r>
            <a:endParaRPr lang="en-US">
              <a:solidFill>
                <a:schemeClr val="bg1"/>
              </a:solidFill>
            </a:endParaRPr>
          </a:p>
          <a:p>
            <a:pPr algn="ctr"/>
            <a:endParaRPr lang="en-US" sz="2000">
              <a:solidFill>
                <a:schemeClr val="bg1"/>
              </a:solidFill>
              <a:latin typeface="Segoe UI"/>
              <a:cs typeface="Arial"/>
            </a:endParaRPr>
          </a:p>
          <a:p>
            <a:pPr algn="ctr"/>
            <a:r>
              <a:rPr lang="en-US" sz="1400" i="1">
                <a:solidFill>
                  <a:srgbClr val="FFFFFF"/>
                </a:solidFill>
                <a:latin typeface="Segoe UI"/>
              </a:rPr>
              <a:t>(being well-nourished and </a:t>
            </a:r>
          </a:p>
          <a:p>
            <a:pPr algn="ctr"/>
            <a:r>
              <a:rPr lang="en-US" sz="1400" i="1">
                <a:solidFill>
                  <a:srgbClr val="FFFFFF"/>
                </a:solidFill>
                <a:latin typeface="Segoe UI"/>
              </a:rPr>
              <a:t>well-hydrated)​</a:t>
            </a:r>
          </a:p>
        </p:txBody>
      </p:sp>
      <p:sp>
        <p:nvSpPr>
          <p:cNvPr id="7" name="TextBox 9">
            <a:extLst>
              <a:ext uri="{FF2B5EF4-FFF2-40B4-BE49-F238E27FC236}">
                <a16:creationId xmlns:a16="http://schemas.microsoft.com/office/drawing/2014/main" id="{D475BD9A-9AAB-595D-BFC5-F822E90DF6C5}"/>
              </a:ext>
            </a:extLst>
          </p:cNvPr>
          <p:cNvSpPr txBox="1"/>
          <p:nvPr/>
        </p:nvSpPr>
        <p:spPr>
          <a:xfrm>
            <a:off x="5870081" y="4616178"/>
            <a:ext cx="3158836" cy="1169551"/>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kern="0"/>
            </a:defPPr>
          </a:lstStyle>
          <a:p>
            <a:pPr algn="ctr" rtl="0"/>
            <a:r>
              <a:rPr lang="en-US" sz="2400">
                <a:solidFill>
                  <a:srgbClr val="FFFFFF"/>
                </a:solidFill>
                <a:latin typeface="Segoe UI"/>
              </a:rPr>
              <a:t>Cognition </a:t>
            </a:r>
            <a:r>
              <a:rPr lang="en-US" sz="2400">
                <a:solidFill>
                  <a:schemeClr val="bg1"/>
                </a:solidFill>
                <a:latin typeface="Segoe UI"/>
                <a:cs typeface="Segoe UI"/>
              </a:rPr>
              <a:t>and Delirium</a:t>
            </a:r>
            <a:r>
              <a:rPr lang="en-US" sz="2000">
                <a:solidFill>
                  <a:schemeClr val="bg1"/>
                </a:solidFill>
                <a:latin typeface="Segoe UI"/>
                <a:cs typeface="Arial"/>
              </a:rPr>
              <a:t> </a:t>
            </a:r>
            <a:endParaRPr lang="en-US" sz="1400" i="1">
              <a:solidFill>
                <a:schemeClr val="bg1"/>
              </a:solidFill>
              <a:latin typeface="Segoe UI"/>
            </a:endParaRPr>
          </a:p>
          <a:p>
            <a:pPr algn="ctr"/>
            <a:endParaRPr lang="en-US" sz="1400" i="1">
              <a:solidFill>
                <a:srgbClr val="FFFFFF"/>
              </a:solidFill>
              <a:latin typeface="Segoe UI"/>
            </a:endParaRPr>
          </a:p>
          <a:p>
            <a:pPr algn="ctr"/>
            <a:r>
              <a:rPr lang="en-US" sz="1400" i="1">
                <a:solidFill>
                  <a:srgbClr val="FFFFFF"/>
                </a:solidFill>
                <a:latin typeface="Segoe UI"/>
              </a:rPr>
              <a:t>(thinking skills and memory)​</a:t>
            </a:r>
            <a:endParaRPr lang="en-US" sz="1400" i="1">
              <a:solidFill>
                <a:srgbClr val="FFFFFF"/>
              </a:solidFill>
              <a:latin typeface="Segoe UI"/>
              <a:cs typeface="Segoe UI"/>
            </a:endParaRPr>
          </a:p>
        </p:txBody>
      </p:sp>
    </p:spTree>
    <p:extLst>
      <p:ext uri="{BB962C8B-B14F-4D97-AF65-F5344CB8AC3E}">
        <p14:creationId xmlns:p14="http://schemas.microsoft.com/office/powerpoint/2010/main" val="301797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A8F1-59B8-76BF-305C-E978BF8DDFE3}"/>
              </a:ext>
            </a:extLst>
          </p:cNvPr>
          <p:cNvSpPr>
            <a:spLocks noGrp="1"/>
          </p:cNvSpPr>
          <p:nvPr>
            <p:ph type="title"/>
          </p:nvPr>
        </p:nvSpPr>
        <p:spPr/>
        <p:txBody>
          <a:bodyPr/>
          <a:lstStyle/>
          <a:p>
            <a:r>
              <a:rPr lang="en-US">
                <a:cs typeface="Segoe UI"/>
              </a:rPr>
              <a:t>High-Value, High-Quality Patient-Centered Care</a:t>
            </a:r>
          </a:p>
        </p:txBody>
      </p:sp>
      <p:sp>
        <p:nvSpPr>
          <p:cNvPr id="3" name="Slide Number Placeholder 2">
            <a:extLst>
              <a:ext uri="{FF2B5EF4-FFF2-40B4-BE49-F238E27FC236}">
                <a16:creationId xmlns:a16="http://schemas.microsoft.com/office/drawing/2014/main" id="{B6593796-7329-9519-99F4-C5821421F9D1}"/>
              </a:ext>
            </a:extLst>
          </p:cNvPr>
          <p:cNvSpPr>
            <a:spLocks noGrp="1"/>
          </p:cNvSpPr>
          <p:nvPr>
            <p:ph type="sldNum" sz="quarter" idx="10"/>
          </p:nvPr>
        </p:nvSpPr>
        <p:spPr/>
        <p:txBody>
          <a:bodyPr/>
          <a:lstStyle/>
          <a:p>
            <a:fld id="{36FE75AF-770D-9E48-A5CF-19564C2878CC}" type="slidenum">
              <a:rPr lang="en-US" smtClean="0"/>
              <a:pPr/>
              <a:t>7</a:t>
            </a:fld>
            <a:endParaRPr lang="en-US"/>
          </a:p>
        </p:txBody>
      </p:sp>
      <p:cxnSp>
        <p:nvCxnSpPr>
          <p:cNvPr id="13" name="Straight Connector 12">
            <a:extLst>
              <a:ext uri="{FF2B5EF4-FFF2-40B4-BE49-F238E27FC236}">
                <a16:creationId xmlns:a16="http://schemas.microsoft.com/office/drawing/2014/main" id="{6EE41748-20CB-A5C7-43C2-E9F8ADAB6AB6}"/>
              </a:ext>
            </a:extLst>
          </p:cNvPr>
          <p:cNvCxnSpPr>
            <a:cxnSpLocks/>
          </p:cNvCxnSpPr>
          <p:nvPr/>
        </p:nvCxnSpPr>
        <p:spPr>
          <a:xfrm>
            <a:off x="5907364" y="1818841"/>
            <a:ext cx="30609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841C65B-0BB8-7634-2E89-5EF224734D30}"/>
              </a:ext>
            </a:extLst>
          </p:cNvPr>
          <p:cNvSpPr txBox="1"/>
          <p:nvPr/>
        </p:nvSpPr>
        <p:spPr>
          <a:xfrm>
            <a:off x="3335006" y="1376316"/>
            <a:ext cx="5482590" cy="307777"/>
          </a:xfrm>
          <a:prstGeom prst="rect">
            <a:avLst/>
          </a:prstGeom>
          <a:noFill/>
        </p:spPr>
        <p:txBody>
          <a:bodyPr wrap="square" lIns="91440" tIns="45720" rIns="91440" bIns="45720" anchor="t">
            <a:spAutoFit/>
          </a:bodyPr>
          <a:lstStyle/>
          <a:p>
            <a:pPr algn="ctr">
              <a:defRPr/>
            </a:pPr>
            <a:r>
              <a:rPr lang="en-US" sz="1400" b="1" spc="600">
                <a:solidFill>
                  <a:srgbClr val="0F2145"/>
                </a:solidFill>
                <a:latin typeface="Segoe UI" panose="020B0603020202020204"/>
              </a:rPr>
              <a:t>GSV KEY</a:t>
            </a:r>
            <a:r>
              <a:rPr kumimoji="0" lang="en-US" sz="1400" b="1" i="0" u="none" strike="noStrike" kern="0" cap="none" spc="600" normalizeH="0" baseline="0" noProof="0">
                <a:ln>
                  <a:noFill/>
                </a:ln>
                <a:solidFill>
                  <a:srgbClr val="0F2145"/>
                </a:solidFill>
                <a:effectLst/>
                <a:uLnTx/>
                <a:uFillTx/>
                <a:latin typeface="Segoe UI" panose="020B0603020202020204"/>
              </a:rPr>
              <a:t> FEATURES</a:t>
            </a:r>
          </a:p>
        </p:txBody>
      </p:sp>
      <p:sp>
        <p:nvSpPr>
          <p:cNvPr id="15" name="Oval 14">
            <a:extLst>
              <a:ext uri="{FF2B5EF4-FFF2-40B4-BE49-F238E27FC236}">
                <a16:creationId xmlns:a16="http://schemas.microsoft.com/office/drawing/2014/main" id="{1256A9B1-2C41-1686-5946-E5541086297C}"/>
              </a:ext>
            </a:extLst>
          </p:cNvPr>
          <p:cNvSpPr/>
          <p:nvPr/>
        </p:nvSpPr>
        <p:spPr>
          <a:xfrm>
            <a:off x="1341261" y="2442884"/>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a:ln>
                  <a:noFill/>
                </a:ln>
                <a:solidFill>
                  <a:prstClr val="white"/>
                </a:solidFill>
                <a:effectLst/>
                <a:uLnTx/>
                <a:uFillTx/>
                <a:latin typeface="Garamond"/>
                <a:cs typeface="Segoe UI"/>
              </a:rPr>
              <a:t>1</a:t>
            </a:r>
          </a:p>
        </p:txBody>
      </p:sp>
      <p:sp>
        <p:nvSpPr>
          <p:cNvPr id="16" name="Oval 15">
            <a:extLst>
              <a:ext uri="{FF2B5EF4-FFF2-40B4-BE49-F238E27FC236}">
                <a16:creationId xmlns:a16="http://schemas.microsoft.com/office/drawing/2014/main" id="{9488738C-18A9-015B-421A-8C64D2CA446F}"/>
              </a:ext>
            </a:extLst>
          </p:cNvPr>
          <p:cNvSpPr/>
          <p:nvPr/>
        </p:nvSpPr>
        <p:spPr>
          <a:xfrm>
            <a:off x="4314488" y="2442884"/>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a:ln>
                  <a:noFill/>
                </a:ln>
                <a:solidFill>
                  <a:prstClr val="white"/>
                </a:solidFill>
                <a:effectLst/>
                <a:uLnTx/>
                <a:uFillTx/>
                <a:latin typeface="Garamond"/>
                <a:cs typeface="Segoe UI"/>
              </a:rPr>
              <a:t>2</a:t>
            </a:r>
            <a:endParaRPr lang="en-US" sz="3200" b="0" i="0" u="none" strike="noStrike" kern="1200" cap="none" spc="-100" normalizeH="0" baseline="0" noProof="0">
              <a:ln>
                <a:noFill/>
              </a:ln>
              <a:solidFill>
                <a:prstClr val="white"/>
              </a:solidFill>
              <a:effectLst/>
              <a:uLnTx/>
              <a:uFillTx/>
              <a:latin typeface="Garamond"/>
              <a:cs typeface="Segoe UI"/>
            </a:endParaRPr>
          </a:p>
        </p:txBody>
      </p:sp>
      <p:sp>
        <p:nvSpPr>
          <p:cNvPr id="17" name="Oval 16">
            <a:extLst>
              <a:ext uri="{FF2B5EF4-FFF2-40B4-BE49-F238E27FC236}">
                <a16:creationId xmlns:a16="http://schemas.microsoft.com/office/drawing/2014/main" id="{A2CC24B8-9772-80F8-E63E-0FA73642CCFE}"/>
              </a:ext>
            </a:extLst>
          </p:cNvPr>
          <p:cNvSpPr/>
          <p:nvPr/>
        </p:nvSpPr>
        <p:spPr>
          <a:xfrm>
            <a:off x="7265165" y="2442884"/>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a:ln>
                  <a:noFill/>
                </a:ln>
                <a:solidFill>
                  <a:prstClr val="white"/>
                </a:solidFill>
                <a:effectLst/>
                <a:uLnTx/>
                <a:uFillTx/>
                <a:latin typeface="Garamond"/>
                <a:cs typeface="Segoe UI"/>
              </a:rPr>
              <a:t>3</a:t>
            </a:r>
            <a:endParaRPr lang="en-US" sz="3200" b="0" i="0" u="none" strike="noStrike" kern="1200" cap="none" spc="-100" normalizeH="0" baseline="0" noProof="0">
              <a:ln>
                <a:noFill/>
              </a:ln>
              <a:solidFill>
                <a:prstClr val="white"/>
              </a:solidFill>
              <a:effectLst/>
              <a:uLnTx/>
              <a:uFillTx/>
              <a:latin typeface="Garamond"/>
              <a:cs typeface="Segoe UI"/>
            </a:endParaRPr>
          </a:p>
        </p:txBody>
      </p:sp>
      <p:sp>
        <p:nvSpPr>
          <p:cNvPr id="18" name="Oval 17">
            <a:extLst>
              <a:ext uri="{FF2B5EF4-FFF2-40B4-BE49-F238E27FC236}">
                <a16:creationId xmlns:a16="http://schemas.microsoft.com/office/drawing/2014/main" id="{A1A3913A-81A8-9108-6B93-8C0D227D1BDF}"/>
              </a:ext>
            </a:extLst>
          </p:cNvPr>
          <p:cNvSpPr/>
          <p:nvPr/>
        </p:nvSpPr>
        <p:spPr>
          <a:xfrm>
            <a:off x="10276719" y="2442884"/>
            <a:ext cx="580102" cy="580102"/>
          </a:xfrm>
          <a:prstGeom prst="ellipse">
            <a:avLst/>
          </a:prstGeom>
          <a:solidFill>
            <a:schemeClr val="tx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a:ln>
                  <a:noFill/>
                </a:ln>
                <a:solidFill>
                  <a:prstClr val="white"/>
                </a:solidFill>
                <a:effectLst/>
                <a:uLnTx/>
                <a:uFillTx/>
                <a:latin typeface="Garamond"/>
                <a:cs typeface="Segoe UI"/>
              </a:rPr>
              <a:t>4</a:t>
            </a:r>
          </a:p>
        </p:txBody>
      </p:sp>
      <p:grpSp>
        <p:nvGrpSpPr>
          <p:cNvPr id="19" name="Group 18">
            <a:extLst>
              <a:ext uri="{FF2B5EF4-FFF2-40B4-BE49-F238E27FC236}">
                <a16:creationId xmlns:a16="http://schemas.microsoft.com/office/drawing/2014/main" id="{37E6640F-70B3-8CF2-C867-156119B20272}"/>
              </a:ext>
            </a:extLst>
          </p:cNvPr>
          <p:cNvGrpSpPr/>
          <p:nvPr/>
        </p:nvGrpSpPr>
        <p:grpSpPr>
          <a:xfrm>
            <a:off x="3086150" y="2335536"/>
            <a:ext cx="5964905" cy="3687570"/>
            <a:chOff x="3086150" y="1577340"/>
            <a:chExt cx="5964905" cy="4382144"/>
          </a:xfrm>
        </p:grpSpPr>
        <p:cxnSp>
          <p:nvCxnSpPr>
            <p:cNvPr id="20" name="Straight Connector 19">
              <a:extLst>
                <a:ext uri="{FF2B5EF4-FFF2-40B4-BE49-F238E27FC236}">
                  <a16:creationId xmlns:a16="http://schemas.microsoft.com/office/drawing/2014/main" id="{A454DCC3-1FD3-114A-0F50-629BDFECFA5D}"/>
                </a:ext>
              </a:extLst>
            </p:cNvPr>
            <p:cNvCxnSpPr>
              <a:cxnSpLocks/>
            </p:cNvCxnSpPr>
            <p:nvPr/>
          </p:nvCxnSpPr>
          <p:spPr>
            <a:xfrm>
              <a:off x="3086150" y="1577340"/>
              <a:ext cx="0" cy="4382144"/>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437BEC-CB49-04A1-D6E6-47194EB11E5F}"/>
                </a:ext>
              </a:extLst>
            </p:cNvPr>
            <p:cNvCxnSpPr>
              <a:cxnSpLocks/>
            </p:cNvCxnSpPr>
            <p:nvPr/>
          </p:nvCxnSpPr>
          <p:spPr>
            <a:xfrm>
              <a:off x="6059377" y="1577340"/>
              <a:ext cx="0" cy="4382144"/>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189BEE-FE32-6540-7CE1-99E32E56B4E0}"/>
                </a:ext>
              </a:extLst>
            </p:cNvPr>
            <p:cNvCxnSpPr>
              <a:cxnSpLocks/>
            </p:cNvCxnSpPr>
            <p:nvPr/>
          </p:nvCxnSpPr>
          <p:spPr>
            <a:xfrm>
              <a:off x="9051055" y="1577340"/>
              <a:ext cx="0" cy="4382144"/>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grpSp>
      <p:sp>
        <p:nvSpPr>
          <p:cNvPr id="24" name="Rounded Rectangle 16">
            <a:extLst>
              <a:ext uri="{FF2B5EF4-FFF2-40B4-BE49-F238E27FC236}">
                <a16:creationId xmlns:a16="http://schemas.microsoft.com/office/drawing/2014/main" id="{F11404B3-A68A-3620-FF1F-8A28F288C9F8}"/>
              </a:ext>
            </a:extLst>
          </p:cNvPr>
          <p:cNvSpPr/>
          <p:nvPr/>
        </p:nvSpPr>
        <p:spPr>
          <a:xfrm>
            <a:off x="6164138" y="3373131"/>
            <a:ext cx="2971123" cy="2177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rtl="0">
              <a:lnSpc>
                <a:spcPts val="2200"/>
              </a:lnSpc>
              <a:defRPr/>
            </a:pPr>
            <a:r>
              <a:rPr lang="en-US" sz="1600" dirty="0">
                <a:solidFill>
                  <a:schemeClr val="tx2"/>
                </a:solidFill>
                <a:latin typeface="Garamond"/>
                <a:cs typeface="Arial"/>
              </a:rPr>
              <a:t>Patients are </a:t>
            </a:r>
            <a:r>
              <a:rPr lang="en-US" sz="1600" b="1" dirty="0">
                <a:solidFill>
                  <a:srgbClr val="C00000"/>
                </a:solidFill>
                <a:latin typeface="Garamond"/>
                <a:cs typeface="Arial"/>
              </a:rPr>
              <a:t>screened to identify common areas of vulnerability</a:t>
            </a:r>
            <a:r>
              <a:rPr lang="en-US" sz="1600" b="1" dirty="0">
                <a:solidFill>
                  <a:schemeClr val="tx2"/>
                </a:solidFill>
                <a:latin typeface="Garamond"/>
                <a:cs typeface="Arial"/>
              </a:rPr>
              <a:t> </a:t>
            </a:r>
            <a:r>
              <a:rPr lang="en-US" sz="1600" dirty="0">
                <a:solidFill>
                  <a:schemeClr val="tx2"/>
                </a:solidFill>
                <a:latin typeface="Garamond"/>
                <a:cs typeface="Arial"/>
              </a:rPr>
              <a:t>in geriatric surgical care (e.g., delirium, impaired mobility, malnutrition) to reduce complications and readmissions.</a:t>
            </a:r>
          </a:p>
        </p:txBody>
      </p:sp>
      <p:sp>
        <p:nvSpPr>
          <p:cNvPr id="25" name="Rounded Rectangle 16">
            <a:extLst>
              <a:ext uri="{FF2B5EF4-FFF2-40B4-BE49-F238E27FC236}">
                <a16:creationId xmlns:a16="http://schemas.microsoft.com/office/drawing/2014/main" id="{1650F56D-7370-5488-6DAE-940994E14175}"/>
              </a:ext>
            </a:extLst>
          </p:cNvPr>
          <p:cNvSpPr/>
          <p:nvPr/>
        </p:nvSpPr>
        <p:spPr>
          <a:xfrm>
            <a:off x="9145513" y="3429000"/>
            <a:ext cx="2842514" cy="2149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rtl="0">
              <a:lnSpc>
                <a:spcPts val="2200"/>
              </a:lnSpc>
              <a:defRPr/>
            </a:pPr>
            <a:r>
              <a:rPr lang="en-US" sz="1600" b="1" dirty="0">
                <a:solidFill>
                  <a:srgbClr val="C00000"/>
                </a:solidFill>
                <a:latin typeface="Garamond"/>
                <a:cs typeface="Arial"/>
              </a:rPr>
              <a:t>Interdisciplinary input</a:t>
            </a:r>
            <a:r>
              <a:rPr lang="en-US" sz="1600" b="1" dirty="0">
                <a:solidFill>
                  <a:schemeClr val="tx2"/>
                </a:solidFill>
                <a:latin typeface="Garamond"/>
                <a:cs typeface="Arial"/>
              </a:rPr>
              <a:t> </a:t>
            </a:r>
            <a:r>
              <a:rPr lang="en-US" sz="1600" dirty="0">
                <a:solidFill>
                  <a:schemeClr val="tx2"/>
                </a:solidFill>
                <a:latin typeface="Garamond"/>
                <a:cs typeface="Arial"/>
              </a:rPr>
              <a:t>is gathered from a variety of health professionals, including those in surgery, anesthesia, nursing, case management, and social work.</a:t>
            </a:r>
          </a:p>
        </p:txBody>
      </p:sp>
      <p:sp>
        <p:nvSpPr>
          <p:cNvPr id="26" name="Rounded Rectangle 16">
            <a:extLst>
              <a:ext uri="{FF2B5EF4-FFF2-40B4-BE49-F238E27FC236}">
                <a16:creationId xmlns:a16="http://schemas.microsoft.com/office/drawing/2014/main" id="{7A7D49AC-7044-F343-186E-853AF4F91B94}"/>
              </a:ext>
            </a:extLst>
          </p:cNvPr>
          <p:cNvSpPr/>
          <p:nvPr/>
        </p:nvSpPr>
        <p:spPr>
          <a:xfrm>
            <a:off x="3289574" y="3373126"/>
            <a:ext cx="2587110" cy="217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rtl="0">
              <a:lnSpc>
                <a:spcPts val="2200"/>
              </a:lnSpc>
              <a:defRPr/>
            </a:pPr>
            <a:r>
              <a:rPr lang="en-US" sz="1600" dirty="0">
                <a:solidFill>
                  <a:schemeClr val="tx2"/>
                </a:solidFill>
                <a:latin typeface="Garamond"/>
                <a:cs typeface="Arial"/>
              </a:rPr>
              <a:t>Patients are provided the opportunity to </a:t>
            </a:r>
            <a:r>
              <a:rPr lang="en-US" sz="1600" b="1" dirty="0">
                <a:solidFill>
                  <a:srgbClr val="C00000"/>
                </a:solidFill>
                <a:latin typeface="Garamond"/>
                <a:cs typeface="Arial"/>
              </a:rPr>
              <a:t>discuss overall health goals</a:t>
            </a:r>
            <a:r>
              <a:rPr lang="en-US" sz="1600" dirty="0">
                <a:solidFill>
                  <a:schemeClr val="tx2"/>
                </a:solidFill>
                <a:latin typeface="Garamond"/>
                <a:cs typeface="Arial"/>
              </a:rPr>
              <a:t>, beyond the specific surgical treatment, with their surgeon and/or care team to create a more holistic and long-term plan for care.</a:t>
            </a:r>
          </a:p>
        </p:txBody>
      </p:sp>
      <p:sp>
        <p:nvSpPr>
          <p:cNvPr id="4" name="Rounded Rectangle 16">
            <a:extLst>
              <a:ext uri="{FF2B5EF4-FFF2-40B4-BE49-F238E27FC236}">
                <a16:creationId xmlns:a16="http://schemas.microsoft.com/office/drawing/2014/main" id="{0F4E1879-F0BD-C1A3-8C7A-E31372042DB7}"/>
              </a:ext>
            </a:extLst>
          </p:cNvPr>
          <p:cNvSpPr/>
          <p:nvPr/>
        </p:nvSpPr>
        <p:spPr>
          <a:xfrm>
            <a:off x="380376" y="3373128"/>
            <a:ext cx="2500753" cy="217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ctr" defTabSz="914406" rtl="0">
              <a:lnSpc>
                <a:spcPts val="2200"/>
              </a:lnSpc>
              <a:defRPr/>
            </a:pPr>
            <a:r>
              <a:rPr lang="en-US" sz="1600" b="1" dirty="0">
                <a:solidFill>
                  <a:srgbClr val="C00000"/>
                </a:solidFill>
                <a:latin typeface="Garamond"/>
                <a:cs typeface="Arial"/>
              </a:rPr>
              <a:t>Standards</a:t>
            </a:r>
            <a:r>
              <a:rPr lang="en-US" sz="1600" dirty="0">
                <a:solidFill>
                  <a:schemeClr val="tx2"/>
                </a:solidFill>
                <a:latin typeface="Garamond"/>
                <a:cs typeface="Arial"/>
              </a:rPr>
              <a:t> guide care teams toward the right resources, infrastructure, and processes that are proven to decrease the rate and severity of common complications in the older adult population.</a:t>
            </a:r>
          </a:p>
          <a:p>
            <a:pPr algn="ctr" defTabSz="914406" rtl="0">
              <a:lnSpc>
                <a:spcPts val="2200"/>
              </a:lnSpc>
              <a:defRPr/>
            </a:pPr>
            <a:endParaRPr lang="en-US">
              <a:solidFill>
                <a:srgbClr val="0F2145"/>
              </a:solidFill>
              <a:latin typeface="Garamond"/>
              <a:cs typeface="Arial"/>
            </a:endParaRPr>
          </a:p>
        </p:txBody>
      </p:sp>
    </p:spTree>
    <p:extLst>
      <p:ext uri="{BB962C8B-B14F-4D97-AF65-F5344CB8AC3E}">
        <p14:creationId xmlns:p14="http://schemas.microsoft.com/office/powerpoint/2010/main" val="156233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597139A-612B-7775-DE56-0FB2295AE404}"/>
              </a:ext>
            </a:extLst>
          </p:cNvPr>
          <p:cNvCxnSpPr>
            <a:cxnSpLocks/>
          </p:cNvCxnSpPr>
          <p:nvPr/>
        </p:nvCxnSpPr>
        <p:spPr>
          <a:xfrm>
            <a:off x="6016331" y="1174947"/>
            <a:ext cx="0" cy="5039493"/>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A9D15A6-E2C3-6DCC-41C9-F0F2010AA9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953" y="1243665"/>
            <a:ext cx="464789" cy="464789"/>
          </a:xfrm>
          <a:prstGeom prst="rect">
            <a:avLst/>
          </a:prstGeom>
        </p:spPr>
      </p:pic>
      <p:sp>
        <p:nvSpPr>
          <p:cNvPr id="2" name="Title 1">
            <a:extLst>
              <a:ext uri="{FF2B5EF4-FFF2-40B4-BE49-F238E27FC236}">
                <a16:creationId xmlns:a16="http://schemas.microsoft.com/office/drawing/2014/main" id="{5DC10182-5E2B-1425-1292-E523E6D12F40}"/>
              </a:ext>
            </a:extLst>
          </p:cNvPr>
          <p:cNvSpPr>
            <a:spLocks noGrp="1"/>
          </p:cNvSpPr>
          <p:nvPr>
            <p:ph type="title"/>
          </p:nvPr>
        </p:nvSpPr>
        <p:spPr>
          <a:xfrm>
            <a:off x="482573" y="428417"/>
            <a:ext cx="11141737" cy="914400"/>
          </a:xfrm>
        </p:spPr>
        <p:txBody>
          <a:bodyPr/>
          <a:lstStyle/>
          <a:p>
            <a:r>
              <a:rPr lang="en-US" spc="-100">
                <a:latin typeface="Garamond"/>
                <a:cs typeface="Segoe UI"/>
              </a:rPr>
              <a:t>Value of Geriatric Verification for Hospitals </a:t>
            </a:r>
            <a:r>
              <a:rPr lang="en-US" i="1" spc="-100">
                <a:latin typeface="Garamond"/>
                <a:cs typeface="Segoe UI"/>
              </a:rPr>
              <a:t>and</a:t>
            </a:r>
            <a:r>
              <a:rPr lang="en-US" spc="-100">
                <a:latin typeface="Garamond"/>
                <a:cs typeface="Segoe UI"/>
              </a:rPr>
              <a:t> Patients</a:t>
            </a:r>
          </a:p>
        </p:txBody>
      </p:sp>
      <p:sp>
        <p:nvSpPr>
          <p:cNvPr id="7" name="Rounded Rectangle 16">
            <a:extLst>
              <a:ext uri="{FF2B5EF4-FFF2-40B4-BE49-F238E27FC236}">
                <a16:creationId xmlns:a16="http://schemas.microsoft.com/office/drawing/2014/main" id="{6008F92D-81DE-A535-274E-B36844040D05}"/>
              </a:ext>
            </a:extLst>
          </p:cNvPr>
          <p:cNvSpPr/>
          <p:nvPr/>
        </p:nvSpPr>
        <p:spPr>
          <a:xfrm>
            <a:off x="298631" y="1830120"/>
            <a:ext cx="2970684" cy="744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rtl="0">
              <a:lnSpc>
                <a:spcPts val="2400"/>
              </a:lnSpc>
              <a:defRPr/>
            </a:pPr>
            <a:r>
              <a:rPr lang="en-US" sz="2400" kern="1200">
                <a:solidFill>
                  <a:schemeClr val="tx2"/>
                </a:solidFill>
                <a:latin typeface="Garamond"/>
                <a:cs typeface="Arial"/>
              </a:rPr>
              <a:t>Fewer complications, better outcomes</a:t>
            </a:r>
          </a:p>
        </p:txBody>
      </p:sp>
      <p:sp>
        <p:nvSpPr>
          <p:cNvPr id="5" name="TextBox 4">
            <a:extLst>
              <a:ext uri="{FF2B5EF4-FFF2-40B4-BE49-F238E27FC236}">
                <a16:creationId xmlns:a16="http://schemas.microsoft.com/office/drawing/2014/main" id="{8F49ECEB-8294-1E06-517A-71C7AEE4F597}"/>
              </a:ext>
            </a:extLst>
          </p:cNvPr>
          <p:cNvSpPr txBox="1"/>
          <p:nvPr/>
        </p:nvSpPr>
        <p:spPr>
          <a:xfrm>
            <a:off x="342902" y="2954296"/>
            <a:ext cx="2528462" cy="2544286"/>
          </a:xfrm>
          <a:prstGeom prst="rect">
            <a:avLst/>
          </a:prstGeom>
          <a:noFill/>
        </p:spPr>
        <p:txBody>
          <a:bodyPr wrap="square" lIns="91440" tIns="91440" rIns="91440" bIns="45720" anchor="t">
            <a:spAutoFit/>
          </a:bodyPr>
          <a:lstStyle/>
          <a:p>
            <a:pPr algn="l" defTabSz="914406" rtl="0">
              <a:spcBef>
                <a:spcPts val="800"/>
              </a:spcBef>
              <a:defRPr/>
            </a:pPr>
            <a:r>
              <a:rPr kumimoji="0" lang="en-US" sz="1100" b="1" i="0" u="none" strike="noStrike" kern="0" normalizeH="0" baseline="0" noProof="0">
                <a:solidFill>
                  <a:schemeClr val="tx2"/>
                </a:solidFill>
                <a:uLnTx/>
                <a:uFillTx/>
                <a:latin typeface="+mn-lt"/>
                <a:ea typeface="Arial Unicode MS" pitchFamily="-65" charset="0"/>
                <a:cs typeface="Arial" panose="020B0604020202020204" pitchFamily="34" charset="0"/>
                <a:sym typeface="Arial" pitchFamily="-65" charset="0"/>
              </a:rPr>
              <a:t>WHY THIS MATTERS</a:t>
            </a:r>
            <a:endParaRPr lang="en-US" sz="1100">
              <a:effectLst/>
              <a:latin typeface="+mn-lt"/>
            </a:endParaRPr>
          </a:p>
          <a:p>
            <a:pPr>
              <a:spcBef>
                <a:spcPts val="800"/>
              </a:spcBef>
            </a:pPr>
            <a:r>
              <a:rPr kumimoji="0" lang="en-US" sz="1200" i="0" u="none" strike="noStrike" kern="0" cap="none" normalizeH="0" baseline="0" noProof="0">
                <a:ln>
                  <a:noFill/>
                </a:ln>
                <a:solidFill>
                  <a:schemeClr val="tx2"/>
                </a:solidFill>
                <a:effectLst/>
                <a:uLnTx/>
                <a:uFillTx/>
                <a:latin typeface="+mn-lt"/>
                <a:ea typeface="Arial Unicode MS" pitchFamily="-65" charset="0"/>
                <a:cs typeface="Arial" panose="020B0604020202020204" pitchFamily="34" charset="0"/>
                <a:sym typeface="Arial" pitchFamily="-65" charset="0"/>
              </a:rPr>
              <a:t>The return on investment in GSV </a:t>
            </a:r>
            <a:r>
              <a:rPr lang="en-US" sz="1200">
                <a:solidFill>
                  <a:schemeClr val="tx2"/>
                </a:solidFill>
                <a:latin typeface="+mn-lt"/>
                <a:ea typeface="Arial Unicode MS" pitchFamily="-65" charset="0"/>
                <a:cs typeface="Arial" panose="020B0604020202020204" pitchFamily="34" charset="0"/>
                <a:sym typeface="Arial" pitchFamily="-65" charset="0"/>
              </a:rPr>
              <a:t>will most likely be </a:t>
            </a:r>
            <a:r>
              <a:rPr kumimoji="0" lang="en-US" sz="1200" i="0" u="none" strike="noStrike" kern="0" cap="none" normalizeH="0" baseline="0" noProof="0">
                <a:ln>
                  <a:noFill/>
                </a:ln>
                <a:solidFill>
                  <a:schemeClr val="tx2"/>
                </a:solidFill>
                <a:effectLst/>
                <a:uLnTx/>
                <a:uFillTx/>
                <a:latin typeface="+mn-lt"/>
                <a:ea typeface="Arial Unicode MS" pitchFamily="-65" charset="0"/>
                <a:cs typeface="Arial" panose="020B0604020202020204" pitchFamily="34" charset="0"/>
                <a:sym typeface="Arial" pitchFamily="-65" charset="0"/>
              </a:rPr>
              <a:t>achieved through the </a:t>
            </a:r>
            <a:r>
              <a:rPr kumimoji="0" lang="en-US" sz="1200" b="1" i="0" u="none" strike="noStrike" kern="0" cap="none" normalizeH="0" baseline="0" noProof="0">
                <a:ln>
                  <a:noFill/>
                </a:ln>
                <a:solidFill>
                  <a:schemeClr val="tx2"/>
                </a:solidFill>
                <a:effectLst/>
                <a:uLnTx/>
                <a:uFillTx/>
                <a:latin typeface="+mn-lt"/>
                <a:ea typeface="Arial Unicode MS" pitchFamily="-65" charset="0"/>
                <a:cs typeface="Arial" panose="020B0604020202020204" pitchFamily="34" charset="0"/>
                <a:sym typeface="Arial" pitchFamily="-65" charset="0"/>
              </a:rPr>
              <a:t>implementation of care processes that help prevent specific complications </a:t>
            </a:r>
            <a:r>
              <a:rPr kumimoji="0" lang="en-US" sz="1200" i="0" u="none" strike="noStrike" kern="0" cap="none" normalizeH="0" baseline="0" noProof="0">
                <a:ln>
                  <a:noFill/>
                </a:ln>
                <a:solidFill>
                  <a:schemeClr val="tx2"/>
                </a:solidFill>
                <a:effectLst/>
                <a:uLnTx/>
                <a:uFillTx/>
                <a:latin typeface="+mn-lt"/>
                <a:ea typeface="Arial Unicode MS" pitchFamily="-65" charset="0"/>
                <a:cs typeface="Arial" panose="020B0604020202020204" pitchFamily="34" charset="0"/>
                <a:sym typeface="Arial" pitchFamily="-65" charset="0"/>
              </a:rPr>
              <a:t>in geriatric surgical patients, such as delirium, pressure injuries, and falls.</a:t>
            </a:r>
          </a:p>
          <a:p>
            <a:pPr>
              <a:spcBef>
                <a:spcPts val="800"/>
              </a:spcBef>
            </a:pPr>
            <a:r>
              <a:rPr lang="en-US" sz="1200">
                <a:solidFill>
                  <a:schemeClr val="tx2"/>
                </a:solidFill>
                <a:latin typeface="+mn-lt"/>
                <a:ea typeface="Arial Unicode MS" pitchFamily="-65" charset="0"/>
                <a:cs typeface="Arial" panose="020B0604020202020204" pitchFamily="34" charset="0"/>
                <a:sym typeface="Arial" pitchFamily="-65" charset="0"/>
              </a:rPr>
              <a:t>A reduction in these complications will lead to </a:t>
            </a:r>
            <a:r>
              <a:rPr lang="en-US" sz="1200" b="1">
                <a:solidFill>
                  <a:schemeClr val="tx2"/>
                </a:solidFill>
                <a:latin typeface="+mn-lt"/>
                <a:ea typeface="Arial Unicode MS" pitchFamily="-65" charset="0"/>
                <a:cs typeface="Arial" panose="020B0604020202020204" pitchFamily="34" charset="0"/>
                <a:sym typeface="Arial" pitchFamily="-65" charset="0"/>
              </a:rPr>
              <a:t>better patient outcomes and decreased hospital resource use</a:t>
            </a:r>
            <a:r>
              <a:rPr lang="en-US" sz="1200">
                <a:solidFill>
                  <a:schemeClr val="tx2"/>
                </a:solidFill>
                <a:latin typeface="+mn-lt"/>
                <a:ea typeface="Arial Unicode MS" pitchFamily="-65" charset="0"/>
                <a:cs typeface="Arial" panose="020B0604020202020204" pitchFamily="34" charset="0"/>
                <a:sym typeface="Arial" pitchFamily="-65" charset="0"/>
              </a:rPr>
              <a:t>.​​</a:t>
            </a:r>
            <a:endParaRPr kumimoji="0" lang="en-US" sz="1200" i="0" u="none" strike="noStrike" kern="0" cap="none" normalizeH="0" baseline="0" noProof="0">
              <a:ln>
                <a:noFill/>
              </a:ln>
              <a:solidFill>
                <a:schemeClr val="tx2"/>
              </a:solidFill>
              <a:effectLst/>
              <a:uLnTx/>
              <a:uFillTx/>
              <a:latin typeface="+mn-lt"/>
              <a:ea typeface="Arial Unicode MS" pitchFamily="-65" charset="0"/>
              <a:cs typeface="Arial" panose="020B0604020202020204" pitchFamily="34" charset="0"/>
              <a:sym typeface="Arial" pitchFamily="-65" charset="0"/>
            </a:endParaRPr>
          </a:p>
        </p:txBody>
      </p:sp>
      <p:sp>
        <p:nvSpPr>
          <p:cNvPr id="11" name="Rounded Rectangle 16">
            <a:extLst>
              <a:ext uri="{FF2B5EF4-FFF2-40B4-BE49-F238E27FC236}">
                <a16:creationId xmlns:a16="http://schemas.microsoft.com/office/drawing/2014/main" id="{92CACD21-CCF6-AA21-DB42-B7A2046D3494}"/>
              </a:ext>
            </a:extLst>
          </p:cNvPr>
          <p:cNvSpPr/>
          <p:nvPr/>
        </p:nvSpPr>
        <p:spPr>
          <a:xfrm>
            <a:off x="3154016" y="1830120"/>
            <a:ext cx="2821640" cy="734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rtl="0">
              <a:lnSpc>
                <a:spcPts val="2400"/>
              </a:lnSpc>
              <a:defRPr/>
            </a:pPr>
            <a:r>
              <a:rPr lang="en-US" sz="2400" kern="1200">
                <a:solidFill>
                  <a:schemeClr val="tx2"/>
                </a:solidFill>
                <a:latin typeface="Garamond"/>
                <a:cs typeface="Arial"/>
              </a:rPr>
              <a:t>Decreased risk of delirium after surgery </a:t>
            </a:r>
          </a:p>
        </p:txBody>
      </p:sp>
      <p:sp>
        <p:nvSpPr>
          <p:cNvPr id="16" name="TextBox 15">
            <a:extLst>
              <a:ext uri="{FF2B5EF4-FFF2-40B4-BE49-F238E27FC236}">
                <a16:creationId xmlns:a16="http://schemas.microsoft.com/office/drawing/2014/main" id="{74F896EC-2768-8DF5-632F-A04A1648848C}"/>
              </a:ext>
            </a:extLst>
          </p:cNvPr>
          <p:cNvSpPr txBox="1"/>
          <p:nvPr/>
        </p:nvSpPr>
        <p:spPr>
          <a:xfrm>
            <a:off x="3239740" y="2958006"/>
            <a:ext cx="2496217" cy="3467616"/>
          </a:xfrm>
          <a:prstGeom prst="rect">
            <a:avLst/>
          </a:prstGeom>
          <a:noFill/>
        </p:spPr>
        <p:txBody>
          <a:bodyPr wrap="square" lIns="91440" tIns="91440" rIns="91440" bIns="45720" anchor="t">
            <a:spAutoFit/>
          </a:bodyPr>
          <a:lstStyle/>
          <a:p>
            <a:pPr algn="l" defTabSz="914406" rtl="0">
              <a:spcBef>
                <a:spcPts val="800"/>
              </a:spcBef>
              <a:defRPr/>
            </a:pPr>
            <a:r>
              <a:rPr kumimoji="0" lang="en-US" sz="1100" b="1" i="0" u="none" strike="noStrike" kern="0" normalizeH="0" baseline="0" noProof="0">
                <a:solidFill>
                  <a:schemeClr val="tx2"/>
                </a:solidFill>
                <a:uLnTx/>
                <a:uFillTx/>
                <a:latin typeface="+mn-lt"/>
                <a:ea typeface="Arial Unicode MS" pitchFamily="-65" charset="0"/>
                <a:cs typeface="Arial" panose="020B0604020202020204" pitchFamily="34" charset="0"/>
                <a:sym typeface="Arial" pitchFamily="-65" charset="0"/>
              </a:rPr>
              <a:t>WHY THIS MATTERS</a:t>
            </a:r>
          </a:p>
          <a:p>
            <a:pPr algn="l" defTabSz="914406" rtl="0">
              <a:spcBef>
                <a:spcPts val="800"/>
              </a:spcBef>
              <a:defRPr/>
            </a:pPr>
            <a:r>
              <a:rPr lang="en-US" sz="1200">
                <a:solidFill>
                  <a:schemeClr val="tx2"/>
                </a:solidFill>
                <a:latin typeface="Segoe UI"/>
                <a:cs typeface="Arial"/>
              </a:rPr>
              <a:t>Cognitive impairment can increase the risk of postoperative delirium, which, in turn, can lead to a higher chance of other complications, a longer hospital stay and an increased need for nursing care and rehabilitation. </a:t>
            </a:r>
          </a:p>
          <a:p>
            <a:pPr algn="l" defTabSz="914406" rtl="0">
              <a:spcBef>
                <a:spcPts val="800"/>
              </a:spcBef>
              <a:defRPr/>
            </a:pPr>
            <a:r>
              <a:rPr lang="en-US" sz="1200">
                <a:solidFill>
                  <a:schemeClr val="tx2"/>
                </a:solidFill>
                <a:latin typeface="Segoe UI"/>
                <a:cs typeface="Arial"/>
              </a:rPr>
              <a:t>The average cumulative cost per patient for treating postoperative delirium is over $40,000. </a:t>
            </a:r>
            <a:r>
              <a:rPr lang="en-US" sz="1200" b="1">
                <a:solidFill>
                  <a:schemeClr val="tx2"/>
                </a:solidFill>
                <a:latin typeface="Segoe UI"/>
                <a:cs typeface="Arial"/>
              </a:rPr>
              <a:t>Delirium prevention should be a priority for your GSV care team and can be prevented. </a:t>
            </a:r>
            <a:r>
              <a:rPr lang="en-US" sz="1200">
                <a:solidFill>
                  <a:schemeClr val="tx2"/>
                </a:solidFill>
                <a:latin typeface="Segoe UI"/>
                <a:cs typeface="Arial"/>
              </a:rPr>
              <a:t>Taking action to recognize, treat, and prevent delirium </a:t>
            </a:r>
            <a:r>
              <a:rPr lang="en-US" sz="1200" b="1">
                <a:solidFill>
                  <a:schemeClr val="tx2"/>
                </a:solidFill>
                <a:latin typeface="Segoe UI"/>
                <a:cs typeface="Arial"/>
              </a:rPr>
              <a:t>will lead to cost savings for hospitals.</a:t>
            </a:r>
          </a:p>
        </p:txBody>
      </p:sp>
      <p:sp>
        <p:nvSpPr>
          <p:cNvPr id="18" name="Rounded Rectangle 16">
            <a:extLst>
              <a:ext uri="{FF2B5EF4-FFF2-40B4-BE49-F238E27FC236}">
                <a16:creationId xmlns:a16="http://schemas.microsoft.com/office/drawing/2014/main" id="{DBA1BBAB-DF15-CC91-CBE0-3378A48B2AB0}"/>
              </a:ext>
            </a:extLst>
          </p:cNvPr>
          <p:cNvSpPr/>
          <p:nvPr/>
        </p:nvSpPr>
        <p:spPr>
          <a:xfrm>
            <a:off x="6207443" y="1830826"/>
            <a:ext cx="2704320" cy="86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rtl="0">
              <a:lnSpc>
                <a:spcPts val="2400"/>
              </a:lnSpc>
              <a:defRPr/>
            </a:pPr>
            <a:r>
              <a:rPr lang="en-US" sz="2400" kern="1200">
                <a:solidFill>
                  <a:schemeClr val="tx2"/>
                </a:solidFill>
                <a:latin typeface="Garamond"/>
                <a:cs typeface="Arial"/>
              </a:rPr>
              <a:t>Patient-centered care, always</a:t>
            </a:r>
          </a:p>
        </p:txBody>
      </p:sp>
      <p:sp>
        <p:nvSpPr>
          <p:cNvPr id="19" name="TextBox 18">
            <a:extLst>
              <a:ext uri="{FF2B5EF4-FFF2-40B4-BE49-F238E27FC236}">
                <a16:creationId xmlns:a16="http://schemas.microsoft.com/office/drawing/2014/main" id="{B81A10E7-4406-FA0F-2D33-4D048B765519}"/>
              </a:ext>
            </a:extLst>
          </p:cNvPr>
          <p:cNvSpPr txBox="1"/>
          <p:nvPr/>
        </p:nvSpPr>
        <p:spPr>
          <a:xfrm>
            <a:off x="6216966" y="2958006"/>
            <a:ext cx="2523453" cy="3282950"/>
          </a:xfrm>
          <a:prstGeom prst="rect">
            <a:avLst/>
          </a:prstGeom>
          <a:noFill/>
        </p:spPr>
        <p:txBody>
          <a:bodyPr wrap="square" lIns="91440" tIns="91440" rIns="91440" bIns="45720" anchor="t">
            <a:spAutoFit/>
          </a:bodyPr>
          <a:lstStyle/>
          <a:p>
            <a:pPr marL="0" marR="0" lvl="0" indent="0" algn="l" defTabSz="914406" rtl="0" eaLnBrk="1" fontAlgn="auto" latinLnBrk="0" hangingPunct="1">
              <a:spcBef>
                <a:spcPts val="800"/>
              </a:spcBef>
              <a:spcAft>
                <a:spcPts val="0"/>
              </a:spcAft>
              <a:buClrTx/>
              <a:buSzTx/>
              <a:buFontTx/>
              <a:buNone/>
              <a:tabLst/>
              <a:defRPr/>
            </a:pPr>
            <a:r>
              <a:rPr lang="en-US" sz="1100" b="1">
                <a:solidFill>
                  <a:srgbClr val="000000"/>
                </a:solidFill>
                <a:latin typeface="+mn-lt"/>
                <a:ea typeface="Arial Unicode MS"/>
                <a:cs typeface="Arial"/>
                <a:sym typeface="Arial" pitchFamily="-65" charset="0"/>
              </a:rPr>
              <a:t>WHY THIS MATTERS</a:t>
            </a:r>
            <a:endParaRPr lang="en-US" sz="1100" b="1">
              <a:solidFill>
                <a:srgbClr val="000000"/>
              </a:solidFill>
              <a:latin typeface="+mn-lt"/>
              <a:ea typeface="Arial Unicode MS"/>
              <a:cs typeface="Arial"/>
            </a:endParaRPr>
          </a:p>
          <a:p>
            <a:pPr>
              <a:spcBef>
                <a:spcPts val="800"/>
              </a:spcBef>
            </a:pPr>
            <a:r>
              <a:rPr lang="en-US" sz="1200">
                <a:solidFill>
                  <a:schemeClr val="tx2"/>
                </a:solidFill>
                <a:latin typeface="+mn-lt"/>
                <a:ea typeface="Arial Unicode MS"/>
                <a:cs typeface="Arial"/>
              </a:rPr>
              <a:t>It is critical that geriatric patients undergoing surgery receive </a:t>
            </a:r>
            <a:r>
              <a:rPr lang="en-US" sz="1200" b="1">
                <a:solidFill>
                  <a:schemeClr val="tx2"/>
                </a:solidFill>
                <a:latin typeface="+mn-lt"/>
                <a:ea typeface="Arial Unicode MS"/>
                <a:cs typeface="Arial"/>
              </a:rPr>
              <a:t>smooth, effective treatment </a:t>
            </a:r>
            <a:r>
              <a:rPr lang="en-US" sz="1200">
                <a:solidFill>
                  <a:schemeClr val="tx2"/>
                </a:solidFill>
                <a:latin typeface="+mn-lt"/>
                <a:ea typeface="Arial Unicode MS"/>
                <a:cs typeface="Arial"/>
              </a:rPr>
              <a:t>throughout the entire continuum of care.</a:t>
            </a:r>
            <a:endParaRPr lang="en-US" sz="1200" b="1">
              <a:solidFill>
                <a:schemeClr val="tx2"/>
              </a:solidFill>
              <a:latin typeface="+mn-lt"/>
              <a:ea typeface="Arial Unicode MS"/>
              <a:cs typeface="Arial"/>
            </a:endParaRPr>
          </a:p>
          <a:p>
            <a:pPr>
              <a:spcBef>
                <a:spcPts val="800"/>
              </a:spcBef>
            </a:pPr>
            <a:r>
              <a:rPr lang="en-US" sz="1200">
                <a:solidFill>
                  <a:schemeClr val="tx2"/>
                </a:solidFill>
                <a:latin typeface="+mn-lt"/>
                <a:ea typeface="Arial Unicode MS"/>
                <a:cs typeface="Arial"/>
              </a:rPr>
              <a:t>GSV standards require hospitals to have </a:t>
            </a:r>
            <a:r>
              <a:rPr lang="en-US" sz="1200" b="1">
                <a:solidFill>
                  <a:schemeClr val="tx2"/>
                </a:solidFill>
                <a:latin typeface="+mn-lt"/>
                <a:ea typeface="Arial Unicode MS"/>
                <a:cs typeface="Arial"/>
              </a:rPr>
              <a:t>geriatric-friendly rooms</a:t>
            </a:r>
            <a:r>
              <a:rPr lang="en-US" sz="1200">
                <a:solidFill>
                  <a:schemeClr val="tx2"/>
                </a:solidFill>
                <a:latin typeface="+mn-lt"/>
                <a:ea typeface="Arial Unicode MS"/>
                <a:cs typeface="Arial"/>
              </a:rPr>
              <a:t>, which include space for visitation and large clocks, and </a:t>
            </a:r>
            <a:r>
              <a:rPr lang="en-US" sz="1200" b="1">
                <a:solidFill>
                  <a:schemeClr val="tx2"/>
                </a:solidFill>
                <a:latin typeface="+mn-lt"/>
                <a:ea typeface="Arial Unicode MS"/>
                <a:cs typeface="Arial"/>
              </a:rPr>
              <a:t>constant communication between the patient and the care team </a:t>
            </a:r>
            <a:r>
              <a:rPr lang="en-US" sz="1200">
                <a:solidFill>
                  <a:schemeClr val="tx2"/>
                </a:solidFill>
                <a:latin typeface="+mn-lt"/>
                <a:ea typeface="Arial Unicode MS"/>
                <a:cs typeface="Arial"/>
              </a:rPr>
              <a:t>so various patient and caregiver needs are addressed at every step—before, during and after surgery.</a:t>
            </a:r>
            <a:endParaRPr lang="en-US" sz="1200">
              <a:solidFill>
                <a:schemeClr val="tx2"/>
              </a:solidFill>
              <a:latin typeface="+mn-lt"/>
              <a:ea typeface="Arial Unicode MS" pitchFamily="-65" charset="0"/>
              <a:cs typeface="Arial" panose="020B0604020202020204" pitchFamily="34" charset="0"/>
            </a:endParaRPr>
          </a:p>
        </p:txBody>
      </p:sp>
      <p:cxnSp>
        <p:nvCxnSpPr>
          <p:cNvPr id="3" name="Straight Connector 2">
            <a:extLst>
              <a:ext uri="{FF2B5EF4-FFF2-40B4-BE49-F238E27FC236}">
                <a16:creationId xmlns:a16="http://schemas.microsoft.com/office/drawing/2014/main" id="{45EF721A-CE3A-2144-551E-EBCD0DAA2E0E}"/>
              </a:ext>
            </a:extLst>
          </p:cNvPr>
          <p:cNvCxnSpPr>
            <a:cxnSpLocks/>
          </p:cNvCxnSpPr>
          <p:nvPr/>
        </p:nvCxnSpPr>
        <p:spPr>
          <a:xfrm>
            <a:off x="3344597" y="2790124"/>
            <a:ext cx="2395897"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B126E8-2D4D-49B7-01EC-9D78C841C495}"/>
              </a:ext>
            </a:extLst>
          </p:cNvPr>
          <p:cNvCxnSpPr>
            <a:cxnSpLocks/>
          </p:cNvCxnSpPr>
          <p:nvPr/>
        </p:nvCxnSpPr>
        <p:spPr>
          <a:xfrm>
            <a:off x="3044531" y="1174947"/>
            <a:ext cx="0" cy="503949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C5B3B6-E379-85CC-6482-C39115F69C18}"/>
              </a:ext>
            </a:extLst>
          </p:cNvPr>
          <p:cNvCxnSpPr>
            <a:cxnSpLocks/>
          </p:cNvCxnSpPr>
          <p:nvPr/>
        </p:nvCxnSpPr>
        <p:spPr>
          <a:xfrm>
            <a:off x="6316397" y="2790124"/>
            <a:ext cx="2395897"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110386-8DE2-F7F7-DF4E-3C04F0AC2AA3}"/>
              </a:ext>
            </a:extLst>
          </p:cNvPr>
          <p:cNvCxnSpPr>
            <a:cxnSpLocks/>
          </p:cNvCxnSpPr>
          <p:nvPr/>
        </p:nvCxnSpPr>
        <p:spPr>
          <a:xfrm>
            <a:off x="475667" y="2790124"/>
            <a:ext cx="2255814"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7E10571-30B7-7D56-741E-9A597C808949}"/>
              </a:ext>
            </a:extLst>
          </p:cNvPr>
          <p:cNvCxnSpPr>
            <a:cxnSpLocks/>
          </p:cNvCxnSpPr>
          <p:nvPr/>
        </p:nvCxnSpPr>
        <p:spPr>
          <a:xfrm>
            <a:off x="9040436" y="1174947"/>
            <a:ext cx="0" cy="5039493"/>
          </a:xfrm>
          <a:prstGeom prst="line">
            <a:avLst/>
          </a:prstGeom>
          <a:ln w="19050">
            <a:solidFill>
              <a:srgbClr val="F4543C"/>
            </a:solidFill>
          </a:ln>
        </p:spPr>
        <p:style>
          <a:lnRef idx="1">
            <a:schemeClr val="accent1"/>
          </a:lnRef>
          <a:fillRef idx="0">
            <a:schemeClr val="accent1"/>
          </a:fillRef>
          <a:effectRef idx="0">
            <a:schemeClr val="accent1"/>
          </a:effectRef>
          <a:fontRef idx="minor">
            <a:schemeClr val="tx1"/>
          </a:fontRef>
        </p:style>
      </p:cxnSp>
      <p:pic>
        <p:nvPicPr>
          <p:cNvPr id="6" name="Graphic 5" descr="Group with solid fill">
            <a:extLst>
              <a:ext uri="{FF2B5EF4-FFF2-40B4-BE49-F238E27FC236}">
                <a16:creationId xmlns:a16="http://schemas.microsoft.com/office/drawing/2014/main" id="{8BE30058-79A1-AFBA-2546-EE007ABB18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0454" y="1203752"/>
            <a:ext cx="664365" cy="664365"/>
          </a:xfrm>
          <a:prstGeom prst="rect">
            <a:avLst/>
          </a:prstGeom>
        </p:spPr>
      </p:pic>
      <p:sp>
        <p:nvSpPr>
          <p:cNvPr id="8" name="Rounded Rectangle 16">
            <a:extLst>
              <a:ext uri="{FF2B5EF4-FFF2-40B4-BE49-F238E27FC236}">
                <a16:creationId xmlns:a16="http://schemas.microsoft.com/office/drawing/2014/main" id="{9F06E433-DD7E-F924-57D9-C476D8329865}"/>
              </a:ext>
            </a:extLst>
          </p:cNvPr>
          <p:cNvSpPr/>
          <p:nvPr/>
        </p:nvSpPr>
        <p:spPr>
          <a:xfrm>
            <a:off x="9183923" y="1830826"/>
            <a:ext cx="2704320" cy="86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lstStyle/>
          <a:p>
            <a:pPr algn="l" defTabSz="914406" rtl="0">
              <a:lnSpc>
                <a:spcPts val="2400"/>
              </a:lnSpc>
              <a:defRPr/>
            </a:pPr>
            <a:r>
              <a:rPr lang="en-US" sz="2400" kern="1200">
                <a:solidFill>
                  <a:schemeClr val="tx2"/>
                </a:solidFill>
                <a:latin typeface="Garamond"/>
                <a:cs typeface="Arial"/>
              </a:rPr>
              <a:t>Ability to overcome unique challenges</a:t>
            </a:r>
          </a:p>
        </p:txBody>
      </p:sp>
      <p:sp>
        <p:nvSpPr>
          <p:cNvPr id="9" name="TextBox 8">
            <a:extLst>
              <a:ext uri="{FF2B5EF4-FFF2-40B4-BE49-F238E27FC236}">
                <a16:creationId xmlns:a16="http://schemas.microsoft.com/office/drawing/2014/main" id="{F53814B6-668D-1392-4C46-F88FCD0FBF55}"/>
              </a:ext>
            </a:extLst>
          </p:cNvPr>
          <p:cNvSpPr txBox="1"/>
          <p:nvPr/>
        </p:nvSpPr>
        <p:spPr>
          <a:xfrm>
            <a:off x="9241071" y="2958006"/>
            <a:ext cx="2523453" cy="3467616"/>
          </a:xfrm>
          <a:prstGeom prst="rect">
            <a:avLst/>
          </a:prstGeom>
          <a:noFill/>
        </p:spPr>
        <p:txBody>
          <a:bodyPr wrap="square" lIns="91440" tIns="91440" rIns="91440" bIns="45720" anchor="t">
            <a:spAutoFit/>
          </a:bodyPr>
          <a:lstStyle/>
          <a:p>
            <a:pPr marL="0" marR="0" lvl="0" indent="0" algn="l" defTabSz="914406" rtl="0" eaLnBrk="1" fontAlgn="auto" latinLnBrk="0" hangingPunct="1">
              <a:spcBef>
                <a:spcPts val="800"/>
              </a:spcBef>
              <a:spcAft>
                <a:spcPts val="0"/>
              </a:spcAft>
              <a:buClrTx/>
              <a:buSzTx/>
              <a:buFontTx/>
              <a:buNone/>
              <a:tabLst/>
              <a:defRPr/>
            </a:pPr>
            <a:r>
              <a:rPr lang="en-US" sz="1100" b="1">
                <a:solidFill>
                  <a:srgbClr val="000000"/>
                </a:solidFill>
                <a:latin typeface="+mn-lt"/>
                <a:ea typeface="Arial Unicode MS"/>
                <a:cs typeface="Arial"/>
                <a:sym typeface="Arial" pitchFamily="-65" charset="0"/>
              </a:rPr>
              <a:t>WHY THIS MATTERS</a:t>
            </a:r>
            <a:endParaRPr lang="en-US" sz="1100" b="1">
              <a:solidFill>
                <a:srgbClr val="000000"/>
              </a:solidFill>
              <a:latin typeface="+mn-lt"/>
              <a:ea typeface="Arial Unicode MS"/>
              <a:cs typeface="Arial"/>
            </a:endParaRPr>
          </a:p>
          <a:p>
            <a:pPr>
              <a:spcBef>
                <a:spcPts val="800"/>
              </a:spcBef>
            </a:pPr>
            <a:r>
              <a:rPr lang="en-US" sz="1200">
                <a:solidFill>
                  <a:schemeClr val="tx2"/>
                </a:solidFill>
                <a:latin typeface="+mn-lt"/>
                <a:ea typeface="Arial Unicode MS" pitchFamily="-65" charset="0"/>
                <a:cs typeface="Arial" panose="020B0604020202020204" pitchFamily="34" charset="0"/>
              </a:rPr>
              <a:t>Geriatric patients face a unique and complex set of challenges that other patient groups do not encounter. Therefore, providing optimal care for geriatric patients requires </a:t>
            </a:r>
            <a:r>
              <a:rPr lang="en-US" sz="1200" b="1">
                <a:solidFill>
                  <a:schemeClr val="tx2"/>
                </a:solidFill>
                <a:latin typeface="+mn-lt"/>
                <a:ea typeface="Arial Unicode MS" pitchFamily="-65" charset="0"/>
                <a:cs typeface="Arial" panose="020B0604020202020204" pitchFamily="34" charset="0"/>
              </a:rPr>
              <a:t>dedicated teams and management </a:t>
            </a:r>
            <a:r>
              <a:rPr lang="en-US" sz="1200">
                <a:solidFill>
                  <a:schemeClr val="tx2"/>
                </a:solidFill>
                <a:latin typeface="+mn-lt"/>
                <a:ea typeface="Arial Unicode MS" pitchFamily="-65" charset="0"/>
                <a:cs typeface="Arial" panose="020B0604020202020204" pitchFamily="34" charset="0"/>
              </a:rPr>
              <a:t>who prioritize helping them return to their lives. </a:t>
            </a:r>
          </a:p>
          <a:p>
            <a:pPr>
              <a:spcBef>
                <a:spcPts val="800"/>
              </a:spcBef>
            </a:pPr>
            <a:r>
              <a:rPr lang="en-US" sz="1200">
                <a:solidFill>
                  <a:schemeClr val="tx2"/>
                </a:solidFill>
                <a:latin typeface="Segoe UI"/>
                <a:cs typeface="Arial"/>
              </a:rPr>
              <a:t>GSV hospitals have </a:t>
            </a:r>
            <a:r>
              <a:rPr lang="en-US" sz="1200" b="1">
                <a:solidFill>
                  <a:schemeClr val="tx2"/>
                </a:solidFill>
                <a:latin typeface="Segoe UI"/>
                <a:cs typeface="Arial"/>
              </a:rPr>
              <a:t>multidisciplinary teams </a:t>
            </a:r>
            <a:r>
              <a:rPr lang="en-US" sz="1200">
                <a:solidFill>
                  <a:schemeClr val="tx2"/>
                </a:solidFill>
                <a:latin typeface="Segoe UI"/>
                <a:cs typeface="Arial"/>
              </a:rPr>
              <a:t>to address the unique needs of older adults, focusing on reducing patient lengths of stay and providing coordinated care to optimize outcomes and minimize risks.</a:t>
            </a:r>
            <a:endParaRPr lang="en-US" sz="1200">
              <a:solidFill>
                <a:schemeClr val="tx2"/>
              </a:solidFill>
              <a:latin typeface="+mn-lt"/>
              <a:ea typeface="Arial Unicode MS" pitchFamily="-65" charset="0"/>
              <a:cs typeface="Arial" panose="020B0604020202020204" pitchFamily="34" charset="0"/>
            </a:endParaRPr>
          </a:p>
        </p:txBody>
      </p:sp>
      <p:cxnSp>
        <p:nvCxnSpPr>
          <p:cNvPr id="10" name="Straight Connector 9">
            <a:extLst>
              <a:ext uri="{FF2B5EF4-FFF2-40B4-BE49-F238E27FC236}">
                <a16:creationId xmlns:a16="http://schemas.microsoft.com/office/drawing/2014/main" id="{36A93C70-DE36-F0AC-927C-22126FFE4F79}"/>
              </a:ext>
            </a:extLst>
          </p:cNvPr>
          <p:cNvCxnSpPr>
            <a:cxnSpLocks/>
          </p:cNvCxnSpPr>
          <p:nvPr/>
        </p:nvCxnSpPr>
        <p:spPr>
          <a:xfrm>
            <a:off x="9340502" y="2790124"/>
            <a:ext cx="2395897" cy="0"/>
          </a:xfrm>
          <a:prstGeom prst="line">
            <a:avLst/>
          </a:prstGeom>
          <a:ln w="12700">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C562150C-D1E7-1245-E984-D1F98F73D2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74594" y="1243665"/>
            <a:ext cx="529301" cy="529301"/>
          </a:xfrm>
          <a:prstGeom prst="rect">
            <a:avLst/>
          </a:prstGeom>
        </p:spPr>
      </p:pic>
      <p:pic>
        <p:nvPicPr>
          <p:cNvPr id="17" name="Graphic 16">
            <a:extLst>
              <a:ext uri="{FF2B5EF4-FFF2-40B4-BE49-F238E27FC236}">
                <a16:creationId xmlns:a16="http://schemas.microsoft.com/office/drawing/2014/main" id="{9AB73336-BF4E-327A-49F5-351824C8A2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06712" y="1203752"/>
            <a:ext cx="625290" cy="625290"/>
          </a:xfrm>
          <a:prstGeom prst="rect">
            <a:avLst/>
          </a:prstGeom>
        </p:spPr>
      </p:pic>
    </p:spTree>
    <p:extLst>
      <p:ext uri="{BB962C8B-B14F-4D97-AF65-F5344CB8AC3E}">
        <p14:creationId xmlns:p14="http://schemas.microsoft.com/office/powerpoint/2010/main" val="127102159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B637-5B75-9E3D-FA68-AAF7357F7B79}"/>
              </a:ext>
            </a:extLst>
          </p:cNvPr>
          <p:cNvSpPr>
            <a:spLocks noGrp="1"/>
          </p:cNvSpPr>
          <p:nvPr>
            <p:ph type="title"/>
          </p:nvPr>
        </p:nvSpPr>
        <p:spPr/>
        <p:txBody>
          <a:bodyPr/>
          <a:lstStyle/>
          <a:p>
            <a:r>
              <a:rPr lang="en-US">
                <a:latin typeface="Garamond"/>
                <a:cs typeface="Segoe UI"/>
              </a:rPr>
              <a:t>GSV Levels of Participation </a:t>
            </a:r>
            <a:endParaRPr lang="en-US"/>
          </a:p>
        </p:txBody>
      </p:sp>
      <p:sp>
        <p:nvSpPr>
          <p:cNvPr id="4" name="Slide Number Placeholder 3">
            <a:extLst>
              <a:ext uri="{FF2B5EF4-FFF2-40B4-BE49-F238E27FC236}">
                <a16:creationId xmlns:a16="http://schemas.microsoft.com/office/drawing/2014/main" id="{F82CAFF8-52B2-A3FB-63BE-38807E19B3AA}"/>
              </a:ext>
            </a:extLst>
          </p:cNvPr>
          <p:cNvSpPr>
            <a:spLocks noGrp="1"/>
          </p:cNvSpPr>
          <p:nvPr>
            <p:ph type="sldNum" sz="quarter" idx="10"/>
          </p:nvPr>
        </p:nvSpPr>
        <p:spPr/>
        <p:txBody>
          <a:bodyPr/>
          <a:lstStyle/>
          <a:p>
            <a:fld id="{36FE75AF-770D-9E48-A5CF-19564C2878CC}" type="slidenum">
              <a:rPr lang="en-US" smtClean="0"/>
              <a:pPr/>
              <a:t>9</a:t>
            </a:fld>
            <a:endParaRPr lang="en-US"/>
          </a:p>
        </p:txBody>
      </p:sp>
      <p:graphicFrame>
        <p:nvGraphicFramePr>
          <p:cNvPr id="5" name="Diagram 4">
            <a:extLst>
              <a:ext uri="{FF2B5EF4-FFF2-40B4-BE49-F238E27FC236}">
                <a16:creationId xmlns:a16="http://schemas.microsoft.com/office/drawing/2014/main" id="{111DAA35-BE0D-378F-78A6-CB097AE2F766}"/>
              </a:ext>
            </a:extLst>
          </p:cNvPr>
          <p:cNvGraphicFramePr/>
          <p:nvPr>
            <p:extLst>
              <p:ext uri="{D42A27DB-BD31-4B8C-83A1-F6EECF244321}">
                <p14:modId xmlns:p14="http://schemas.microsoft.com/office/powerpoint/2010/main" val="4123578592"/>
              </p:ext>
            </p:extLst>
          </p:nvPr>
        </p:nvGraphicFramePr>
        <p:xfrm>
          <a:off x="3603752" y="1421906"/>
          <a:ext cx="8128000" cy="508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34E555F-552D-E472-252E-EFAE507E31B6}"/>
              </a:ext>
            </a:extLst>
          </p:cNvPr>
          <p:cNvSpPr txBox="1"/>
          <p:nvPr/>
        </p:nvSpPr>
        <p:spPr>
          <a:xfrm>
            <a:off x="3737113" y="4858247"/>
            <a:ext cx="2043485" cy="731520"/>
          </a:xfrm>
          <a:prstGeom prst="rect">
            <a:avLst/>
          </a:prstGeom>
          <a:noFill/>
        </p:spPr>
        <p:txBody>
          <a:bodyPr wrap="square" lIns="0" tIns="0" rIns="0" bIns="0" rtlCol="0" anchor="t">
            <a:noAutofit/>
          </a:bodyPr>
          <a:lstStyle/>
          <a:p>
            <a:r>
              <a:rPr lang="en-US" sz="1400" i="1">
                <a:solidFill>
                  <a:schemeClr val="bg1"/>
                </a:solidFill>
              </a:rPr>
              <a:t>*The majority of hospitals will be able to achieve this level with minimal resources required. </a:t>
            </a:r>
          </a:p>
        </p:txBody>
      </p:sp>
      <p:sp>
        <p:nvSpPr>
          <p:cNvPr id="7" name="TextBox 6">
            <a:extLst>
              <a:ext uri="{FF2B5EF4-FFF2-40B4-BE49-F238E27FC236}">
                <a16:creationId xmlns:a16="http://schemas.microsoft.com/office/drawing/2014/main" id="{18E761CC-E08D-699E-C0E1-C15202D6C19F}"/>
              </a:ext>
            </a:extLst>
          </p:cNvPr>
          <p:cNvSpPr txBox="1"/>
          <p:nvPr/>
        </p:nvSpPr>
        <p:spPr>
          <a:xfrm>
            <a:off x="412823" y="2547439"/>
            <a:ext cx="3190929" cy="2310808"/>
          </a:xfrm>
          <a:prstGeom prst="rect">
            <a:avLst/>
          </a:prstGeom>
          <a:noFill/>
        </p:spPr>
        <p:txBody>
          <a:bodyPr wrap="square" lIns="0" tIns="0" rIns="0" bIns="0" rtlCol="0">
            <a:noAutofit/>
          </a:bodyPr>
          <a:lstStyle/>
          <a:p>
            <a:pPr algn="l"/>
            <a:r>
              <a:rPr lang="en-US" sz="1500" i="1"/>
              <a:t>With the growing population of older adults aged 65 and above, hospitals across the United States can work towards improving the care and surgical outcomes for this population </a:t>
            </a:r>
          </a:p>
          <a:p>
            <a:pPr algn="l"/>
            <a:endParaRPr lang="en-US" sz="1500" i="1"/>
          </a:p>
          <a:p>
            <a:pPr algn="l"/>
            <a:r>
              <a:rPr lang="en-US" sz="1500" i="1"/>
              <a:t>Through ACS GSV, hospitals can achieve this: </a:t>
            </a:r>
          </a:p>
        </p:txBody>
      </p:sp>
    </p:spTree>
    <p:extLst>
      <p:ext uri="{BB962C8B-B14F-4D97-AF65-F5344CB8AC3E}">
        <p14:creationId xmlns:p14="http://schemas.microsoft.com/office/powerpoint/2010/main" val="1449902203"/>
      </p:ext>
    </p:extLst>
  </p:cSld>
  <p:clrMapOvr>
    <a:masterClrMapping/>
  </p:clrMapOvr>
</p:sld>
</file>

<file path=ppt/theme/theme1.xml><?xml version="1.0" encoding="utf-8"?>
<a:theme xmlns:a="http://schemas.openxmlformats.org/drawingml/2006/main" name="Custom Design">
  <a:themeElements>
    <a:clrScheme name="Office">
      <a:dk1>
        <a:srgbClr val="000000"/>
      </a:dk1>
      <a:lt1>
        <a:sysClr val="window" lastClr="FFFFFF"/>
      </a:lt1>
      <a:dk2>
        <a:srgbClr val="0F2145"/>
      </a:dk2>
      <a:lt2>
        <a:srgbClr val="E7E6E6"/>
      </a:lt2>
      <a:accent1>
        <a:srgbClr val="F529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egoe UI"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1a7a37-a5f1-438c-80f3-f6cbfc9c2ea7">
      <Terms xmlns="http://schemas.microsoft.com/office/infopath/2007/PartnerControls"/>
    </lcf76f155ced4ddcb4097134ff3c332f>
    <TaxCatchAll xmlns="a9af0405-484f-4354-8dd0-6e8ebd6880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A8579306E8C14E9AB9653E9C469BBC" ma:contentTypeVersion="17" ma:contentTypeDescription="Create a new document." ma:contentTypeScope="" ma:versionID="80cf53ba904886ca0c29011ec3bbbca4">
  <xsd:schema xmlns:xsd="http://www.w3.org/2001/XMLSchema" xmlns:xs="http://www.w3.org/2001/XMLSchema" xmlns:p="http://schemas.microsoft.com/office/2006/metadata/properties" xmlns:ns2="e51a7a37-a5f1-438c-80f3-f6cbfc9c2ea7" xmlns:ns3="a9af0405-484f-4354-8dd0-6e8ebd68800d" targetNamespace="http://schemas.microsoft.com/office/2006/metadata/properties" ma:root="true" ma:fieldsID="14bc42c0067b22e656326b51bcfc5225" ns2:_="" ns3:_="">
    <xsd:import namespace="e51a7a37-a5f1-438c-80f3-f6cbfc9c2ea7"/>
    <xsd:import namespace="a9af0405-484f-4354-8dd0-6e8ebd6880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a7a37-a5f1-438c-80f3-f6cbfc9c2e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d05aaac-c099-4743-bb89-ad63c0b470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af0405-484f-4354-8dd0-6e8ebd68800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0969e96-6327-4544-b972-07cd354bd933}" ma:internalName="TaxCatchAll" ma:showField="CatchAllData" ma:web="a9af0405-484f-4354-8dd0-6e8ebd6880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879592-540D-4316-BAC0-165D9A7E4AD6}">
  <ds:schemaRefs>
    <ds:schemaRef ds:uri="http://schemas.microsoft.com/sharepoint/v3/contenttype/forms"/>
  </ds:schemaRefs>
</ds:datastoreItem>
</file>

<file path=customXml/itemProps2.xml><?xml version="1.0" encoding="utf-8"?>
<ds:datastoreItem xmlns:ds="http://schemas.openxmlformats.org/officeDocument/2006/customXml" ds:itemID="{FAC6994C-7A02-4A2E-887A-B986149CC902}">
  <ds:schemaRefs>
    <ds:schemaRef ds:uri="a9af0405-484f-4354-8dd0-6e8ebd68800d"/>
    <ds:schemaRef ds:uri="e51a7a37-a5f1-438c-80f3-f6cbfc9c2e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046D14-547C-4C85-90BD-58A77BA7CC1F}">
  <ds:schemaRefs>
    <ds:schemaRef ds:uri="a9af0405-484f-4354-8dd0-6e8ebd68800d"/>
    <ds:schemaRef ds:uri="e51a7a37-a5f1-438c-80f3-f6cbfc9c2e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2073</Words>
  <Application>Microsoft Office PowerPoint</Application>
  <PresentationFormat>Widescreen</PresentationFormat>
  <Paragraphs>254</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Garamond</vt:lpstr>
      <vt:lpstr>Open Sans</vt:lpstr>
      <vt:lpstr>Segoe UI</vt:lpstr>
      <vt:lpstr>System Font Regular</vt:lpstr>
      <vt:lpstr>Custom Design</vt:lpstr>
      <vt:lpstr>Geriatric Surgery Verification Program</vt:lpstr>
      <vt:lpstr>Introducing Geriatric Surgery Verification </vt:lpstr>
      <vt:lpstr>ACS “4-Part Model” Quality Model</vt:lpstr>
      <vt:lpstr>The Aging Population Needs to be Addressed </vt:lpstr>
      <vt:lpstr>The Opportunity for Hospitals</vt:lpstr>
      <vt:lpstr>Four Focus Areas</vt:lpstr>
      <vt:lpstr>High-Value, High-Quality Patient-Centered Care</vt:lpstr>
      <vt:lpstr>Value of Geriatric Verification for Hospitals and Patients</vt:lpstr>
      <vt:lpstr>GSV Levels of Participation </vt:lpstr>
      <vt:lpstr>New GSV Level</vt:lpstr>
      <vt:lpstr>PowerPoint Presentation</vt:lpstr>
      <vt:lpstr>GSV Level 1 and Level 2</vt:lpstr>
      <vt:lpstr>Overview of Verification Process for all Levels</vt:lpstr>
      <vt:lpstr>Geriatric Surgery Resources</vt:lpstr>
      <vt:lpstr>How to Enroll:</vt:lpstr>
      <vt:lpstr>Testimonials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DeBolt</dc:creator>
  <cp:keywords/>
  <dc:description/>
  <cp:lastModifiedBy>Bianca Gomez</cp:lastModifiedBy>
  <cp:revision>164</cp:revision>
  <dcterms:created xsi:type="dcterms:W3CDTF">2022-07-06T20:54:11Z</dcterms:created>
  <dcterms:modified xsi:type="dcterms:W3CDTF">2024-11-14T18:04:42Z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2022-05-23T10:00:00Z</vt:filetime>
  </property>
  <property fmtid="{D5CDD505-2E9C-101B-9397-08002B2CF9AE}" pid="3" name="LastSaved">
    <vt:filetime>2022-07-05T10:00:00Z</vt:filetime>
  </property>
  <property fmtid="{D5CDD505-2E9C-101B-9397-08002B2CF9AE}" pid="4" name="Producer">
    <vt:lpwstr>macOS Version 11.6.4 (Build 20G417) Quartz PDFContext</vt:lpwstr>
  </property>
  <property fmtid="{D5CDD505-2E9C-101B-9397-08002B2CF9AE}" pid="5" name="ContentTypeId">
    <vt:lpwstr>0x0101007BA8579306E8C14E9AB9653E9C469BBC</vt:lpwstr>
  </property>
</Properties>
</file>